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5"/>
  </p:notesMasterIdLst>
  <p:sldIdLst>
    <p:sldId id="263" r:id="rId2"/>
    <p:sldId id="322" r:id="rId3"/>
    <p:sldId id="278" r:id="rId4"/>
    <p:sldId id="280" r:id="rId5"/>
    <p:sldId id="266" r:id="rId6"/>
    <p:sldId id="267" r:id="rId7"/>
    <p:sldId id="268" r:id="rId8"/>
    <p:sldId id="271" r:id="rId9"/>
    <p:sldId id="272" r:id="rId10"/>
    <p:sldId id="270" r:id="rId11"/>
    <p:sldId id="269" r:id="rId12"/>
    <p:sldId id="274" r:id="rId13"/>
    <p:sldId id="275" r:id="rId14"/>
    <p:sldId id="273" r:id="rId15"/>
    <p:sldId id="276" r:id="rId16"/>
    <p:sldId id="277" r:id="rId17"/>
    <p:sldId id="281" r:id="rId18"/>
    <p:sldId id="304" r:id="rId19"/>
    <p:sldId id="349" r:id="rId20"/>
    <p:sldId id="264" r:id="rId21"/>
    <p:sldId id="282" r:id="rId22"/>
    <p:sldId id="307" r:id="rId23"/>
    <p:sldId id="259" r:id="rId24"/>
    <p:sldId id="308" r:id="rId25"/>
    <p:sldId id="310" r:id="rId26"/>
    <p:sldId id="309" r:id="rId27"/>
    <p:sldId id="311" r:id="rId28"/>
    <p:sldId id="312" r:id="rId29"/>
    <p:sldId id="313" r:id="rId30"/>
    <p:sldId id="314" r:id="rId31"/>
    <p:sldId id="315" r:id="rId32"/>
    <p:sldId id="316" r:id="rId33"/>
    <p:sldId id="317" r:id="rId34"/>
    <p:sldId id="318" r:id="rId35"/>
    <p:sldId id="319" r:id="rId36"/>
    <p:sldId id="320" r:id="rId37"/>
    <p:sldId id="321" r:id="rId38"/>
    <p:sldId id="323" r:id="rId39"/>
    <p:sldId id="325" r:id="rId40"/>
    <p:sldId id="326" r:id="rId41"/>
    <p:sldId id="293" r:id="rId42"/>
    <p:sldId id="294" r:id="rId43"/>
    <p:sldId id="332" r:id="rId44"/>
    <p:sldId id="333" r:id="rId45"/>
    <p:sldId id="331" r:id="rId46"/>
    <p:sldId id="350" r:id="rId47"/>
    <p:sldId id="283" r:id="rId48"/>
    <p:sldId id="284" r:id="rId49"/>
    <p:sldId id="292" r:id="rId50"/>
    <p:sldId id="340" r:id="rId51"/>
    <p:sldId id="342" r:id="rId52"/>
    <p:sldId id="343" r:id="rId53"/>
    <p:sldId id="345" r:id="rId54"/>
    <p:sldId id="334" r:id="rId55"/>
    <p:sldId id="335" r:id="rId56"/>
    <p:sldId id="341" r:id="rId57"/>
    <p:sldId id="336" r:id="rId58"/>
    <p:sldId id="351" r:id="rId59"/>
    <p:sldId id="285" r:id="rId60"/>
    <p:sldId id="286" r:id="rId61"/>
    <p:sldId id="346" r:id="rId62"/>
    <p:sldId id="339" r:id="rId63"/>
    <p:sldId id="295" r:id="rId64"/>
    <p:sldId id="298" r:id="rId65"/>
    <p:sldId id="300" r:id="rId66"/>
    <p:sldId id="301" r:id="rId67"/>
    <p:sldId id="302" r:id="rId68"/>
    <p:sldId id="296" r:id="rId69"/>
    <p:sldId id="297" r:id="rId70"/>
    <p:sldId id="305" r:id="rId71"/>
    <p:sldId id="347" r:id="rId72"/>
    <p:sldId id="337" r:id="rId73"/>
    <p:sldId id="354" r:id="rId74"/>
    <p:sldId id="355" r:id="rId75"/>
    <p:sldId id="306" r:id="rId76"/>
    <p:sldId id="352" r:id="rId77"/>
    <p:sldId id="287" r:id="rId78"/>
    <p:sldId id="290" r:id="rId79"/>
    <p:sldId id="327" r:id="rId80"/>
    <p:sldId id="329" r:id="rId81"/>
    <p:sldId id="299" r:id="rId82"/>
    <p:sldId id="330" r:id="rId83"/>
    <p:sldId id="291" r:id="rId84"/>
  </p:sldIdLst>
  <p:sldSz cx="9144000" cy="5143500" type="screen16x9"/>
  <p:notesSz cx="6858000" cy="9144000"/>
  <p:embeddedFontLst>
    <p:embeddedFont>
      <p:font typeface="Calibri" panose="020F0502020204030204" pitchFamily="34" charset="0"/>
      <p:regular r:id="rId86"/>
      <p:bold r:id="rId87"/>
      <p:italic r:id="rId88"/>
      <p:boldItalic r:id="rId89"/>
    </p:embeddedFont>
    <p:embeddedFont>
      <p:font typeface="Montserrat" pitchFamily="2" charset="77"/>
      <p:regular r:id="rId90"/>
      <p:bold r:id="rId91"/>
      <p:italic r:id="rId92"/>
      <p:boldItalic r:id="rId93"/>
    </p:embeddedFont>
    <p:embeddedFont>
      <p:font typeface="Roboto Mono" pitchFamily="49"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 id="322"/>
            <p14:sldId id="278"/>
          </p14:sldIdLst>
        </p14:section>
        <p14:section name="Chapter 1" id="{244B457A-80E3-E94B-BBAE-D6ADA51EF264}">
          <p14:sldIdLst>
            <p14:sldId id="280"/>
            <p14:sldId id="266"/>
            <p14:sldId id="267"/>
            <p14:sldId id="268"/>
            <p14:sldId id="271"/>
            <p14:sldId id="272"/>
            <p14:sldId id="270"/>
            <p14:sldId id="269"/>
            <p14:sldId id="274"/>
            <p14:sldId id="275"/>
            <p14:sldId id="273"/>
            <p14:sldId id="276"/>
            <p14:sldId id="277"/>
            <p14:sldId id="281"/>
            <p14:sldId id="304"/>
            <p14:sldId id="349"/>
            <p14:sldId id="264"/>
          </p14:sldIdLst>
        </p14:section>
        <p14:section name="Chapter 2" id="{E97DDF63-1697-884F-BB00-723281DCDEBF}">
          <p14:sldIdLst>
            <p14:sldId id="282"/>
            <p14:sldId id="307"/>
            <p14:sldId id="259"/>
            <p14:sldId id="308"/>
            <p14:sldId id="310"/>
            <p14:sldId id="309"/>
            <p14:sldId id="311"/>
            <p14:sldId id="312"/>
            <p14:sldId id="313"/>
            <p14:sldId id="314"/>
            <p14:sldId id="315"/>
            <p14:sldId id="316"/>
            <p14:sldId id="317"/>
            <p14:sldId id="318"/>
            <p14:sldId id="319"/>
            <p14:sldId id="320"/>
            <p14:sldId id="321"/>
            <p14:sldId id="323"/>
            <p14:sldId id="325"/>
            <p14:sldId id="326"/>
            <p14:sldId id="293"/>
            <p14:sldId id="294"/>
            <p14:sldId id="332"/>
            <p14:sldId id="333"/>
            <p14:sldId id="331"/>
            <p14:sldId id="350"/>
            <p14:sldId id="283"/>
          </p14:sldIdLst>
        </p14:section>
        <p14:section name="Chapter 3" id="{52689198-E475-6B44-9A56-D9592AFB836A}">
          <p14:sldIdLst>
            <p14:sldId id="284"/>
            <p14:sldId id="292"/>
            <p14:sldId id="340"/>
            <p14:sldId id="342"/>
            <p14:sldId id="343"/>
            <p14:sldId id="345"/>
            <p14:sldId id="334"/>
            <p14:sldId id="335"/>
            <p14:sldId id="341"/>
            <p14:sldId id="336"/>
            <p14:sldId id="351"/>
            <p14:sldId id="285"/>
          </p14:sldIdLst>
        </p14:section>
        <p14:section name="Chapter 4" id="{34C94E90-130D-764F-A21B-DB99A673A762}">
          <p14:sldIdLst>
            <p14:sldId id="286"/>
            <p14:sldId id="346"/>
            <p14:sldId id="339"/>
            <p14:sldId id="295"/>
            <p14:sldId id="298"/>
            <p14:sldId id="300"/>
            <p14:sldId id="301"/>
            <p14:sldId id="302"/>
            <p14:sldId id="296"/>
            <p14:sldId id="297"/>
            <p14:sldId id="305"/>
            <p14:sldId id="347"/>
            <p14:sldId id="337"/>
            <p14:sldId id="354"/>
            <p14:sldId id="355"/>
            <p14:sldId id="306"/>
            <p14:sldId id="352"/>
            <p14:sldId id="287"/>
          </p14:sldIdLst>
        </p14:section>
        <p14:section name="Chapter 5" id="{B6459EA9-C213-5345-81CD-AC96C0C2163D}">
          <p14:sldIdLst>
            <p14:sldId id="290"/>
            <p14:sldId id="327"/>
            <p14:sldId id="329"/>
            <p14:sldId id="299"/>
            <p14:sldId id="330"/>
            <p14:sldId id="291"/>
          </p14:sldIdLst>
        </p14:section>
      </p14:sectionLst>
    </p:ext>
    <p:ext uri="{EFAFB233-063F-42B5-8137-9DF3F51BA10A}">
      <p15:sldGuideLst xmlns:p15="http://schemas.microsoft.com/office/powerpoint/2012/main">
        <p15:guide id="1" orient="horz" pos="1643" userDrawn="1">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6"/>
    <p:restoredTop sz="73302"/>
  </p:normalViewPr>
  <p:slideViewPr>
    <p:cSldViewPr snapToGrid="0">
      <p:cViewPr varScale="1">
        <p:scale>
          <a:sx n="128" d="100"/>
          <a:sy n="128" d="100"/>
        </p:scale>
        <p:origin x="192" y="1544"/>
      </p:cViewPr>
      <p:guideLst>
        <p:guide orient="horz" pos="1643"/>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dirty="0">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138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b85fcc3b8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b85fcc3b8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0500" lvl="0" indent="0" algn="l" rtl="0">
              <a:lnSpc>
                <a:spcPct val="100000"/>
              </a:lnSpc>
              <a:spcBef>
                <a:spcPts val="0"/>
              </a:spcBef>
              <a:spcAft>
                <a:spcPts val="0"/>
              </a:spcAft>
              <a:buClr>
                <a:schemeClr val="dk1"/>
              </a:buClr>
              <a:buSzPts val="1000"/>
              <a:buFont typeface="Arial"/>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1723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157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221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5583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573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1845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541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868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247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021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432837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8323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69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0908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sdgstoday.org/dataset/twitter-sentiment-geographical-index" TargetMode="External"/><Relationship Id="rId2" Type="http://schemas.openxmlformats.org/officeDocument/2006/relationships/hyperlink" Target="https://www.globalsentiment.mit.edu/datase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sl.noaa.gov/data/gridded/data.cpc.globalprecip.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ga-harvard/python-workshop-gis-big-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drive.google.com/drive/folders/1k6G9hu8IiaZmMt3MgDw-3vBTtLTpyqdK?usp=sharin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here.com/platform/geocod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mailto:USER@login.rc.fas.harvard.edu:/DEST/"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rc.fas.harvard.edu/kb/running-jobs/#articleTOC_8"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joblib.readthedocs.io/en/stabl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mailto:kakkar@fas.harvard.edu" TargetMode="External"/><Relationship Id="rId2" Type="http://schemas.openxmlformats.org/officeDocument/2006/relationships/hyperlink" Target="mailto:spang@tu-berlin.de" TargetMode="External"/><Relationship Id="rId1" Type="http://schemas.openxmlformats.org/officeDocument/2006/relationships/slideLayout" Target="../slideLayouts/slideLayout2.xml"/><Relationship Id="rId4" Type="http://schemas.openxmlformats.org/officeDocument/2006/relationships/hyperlink" Target="mailto:xiaokang_fu@fas.harvard.edu" TargetMode="External"/></Relationships>
</file>

<file path=ppt/slides/_rels/slide81.xml.rels><?xml version="1.0" encoding="UTF-8" standalone="yes"?>
<Relationships xmlns="http://schemas.openxmlformats.org/package/2006/relationships"><Relationship Id="rId2" Type="http://schemas.openxmlformats.org/officeDocument/2006/relationships/hyperlink" Target="https://gis.harvard.edu/gis-data-science-big-data-workstream-cga"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is.harvard.edu/workshop-evaluatio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85000" lnSpcReduction="20000"/>
          </a:bodyPr>
          <a:lstStyle/>
          <a:p>
            <a:r>
              <a:rPr lang="en-US" dirty="0"/>
              <a:t>Home directory is your primary, private space</a:t>
            </a:r>
          </a:p>
          <a:p>
            <a:pPr lvl="1"/>
            <a:r>
              <a:rPr lang="en-US" dirty="0"/>
              <a:t>100GB</a:t>
            </a:r>
          </a:p>
          <a:p>
            <a:pPr lvl="1"/>
            <a:r>
              <a:rPr lang="en-US" dirty="0"/>
              <a:t>Moderate performance, not suitable for heavy I/O</a:t>
            </a:r>
          </a:p>
          <a:p>
            <a:pPr lvl="1"/>
            <a:endParaRPr lang="en-US" dirty="0"/>
          </a:p>
          <a:p>
            <a:r>
              <a:rPr lang="en-US" dirty="0"/>
              <a:t>Local (node) scratch</a:t>
            </a:r>
          </a:p>
          <a:p>
            <a:pPr lvl="1"/>
            <a:r>
              <a:rPr lang="en-US" dirty="0"/>
              <a:t>/scratch</a:t>
            </a:r>
          </a:p>
          <a:p>
            <a:pPr lvl="1"/>
            <a:r>
              <a:rPr lang="en-US" dirty="0"/>
              <a:t>200-300GB/node (shared with all users on the node!)</a:t>
            </a:r>
          </a:p>
          <a:p>
            <a:pPr lvl="1"/>
            <a:r>
              <a:rPr lang="en-US" b="1" dirty="0"/>
              <a:t>Lives for job duration</a:t>
            </a:r>
          </a:p>
          <a:p>
            <a:pPr lvl="1"/>
            <a:endParaRPr lang="en-US" b="1" dirty="0"/>
          </a:p>
          <a:p>
            <a:r>
              <a:rPr lang="en-US" dirty="0"/>
              <a:t>Global scratch</a:t>
            </a:r>
          </a:p>
          <a:p>
            <a:pPr lvl="1"/>
            <a:r>
              <a:rPr lang="en-US" dirty="0"/>
              <a:t>/n/$SCRATCH</a:t>
            </a:r>
          </a:p>
          <a:p>
            <a:pPr lvl="1"/>
            <a:r>
              <a:rPr lang="en-US" dirty="0"/>
              <a:t>2.4PB (shared with everyone on the cluster)</a:t>
            </a:r>
          </a:p>
          <a:p>
            <a:pPr lvl="1"/>
            <a:r>
              <a:rPr lang="en-US" b="1"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fontScale="92500" lnSpcReduction="10000"/>
          </a:bodyPr>
          <a:lstStyle/>
          <a:p>
            <a:r>
              <a:rPr lang="en-US" dirty="0"/>
              <a:t>Start an interactive shell on a  compute node</a:t>
            </a:r>
          </a:p>
          <a:p>
            <a:pPr lvl="1"/>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pty</a:t>
            </a:r>
            <a:r>
              <a:rPr lang="en-US" sz="1600" dirty="0">
                <a:latin typeface="Courier New" panose="02070309020205020404" pitchFamily="49" charset="0"/>
                <a:cs typeface="Courier New" panose="02070309020205020404" pitchFamily="49" charset="0"/>
              </a:rPr>
              <a:t> -p test --mem 1000 –c 2 -t 0-01:00 /bin/bash</a:t>
            </a:r>
          </a:p>
          <a:p>
            <a:pPr lvl="1"/>
            <a:endParaRPr lang="en-US" sz="1600" dirty="0">
              <a:latin typeface="Courier New" panose="02070309020205020404" pitchFamily="49" charset="0"/>
              <a:cs typeface="Courier New" panose="02070309020205020404" pitchFamily="49" charset="0"/>
            </a:endParaRP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pPr lvl="1"/>
            <a:endParaRPr lang="en-US" sz="1800" dirty="0">
              <a:latin typeface="Courier New" panose="02070309020205020404" pitchFamily="49" charset="0"/>
              <a:cs typeface="Courier New" panose="02070309020205020404" pitchFamily="49" charset="0"/>
            </a:endParaRP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converts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rc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2301-1726-7C71-7B81-68A971E71F3F}"/>
              </a:ext>
            </a:extLst>
          </p:cNvPr>
          <p:cNvSpPr>
            <a:spLocks noGrp="1"/>
          </p:cNvSpPr>
          <p:nvPr>
            <p:ph type="title"/>
          </p:nvPr>
        </p:nvSpPr>
        <p:spPr/>
        <p:txBody>
          <a:bodyPr>
            <a:normAutofit fontScale="90000"/>
          </a:bodyPr>
          <a:lstStyle/>
          <a:p>
            <a:r>
              <a:rPr lang="en-US" dirty="0"/>
              <a:t>Summary of Chapter 1</a:t>
            </a:r>
          </a:p>
        </p:txBody>
      </p:sp>
      <p:sp>
        <p:nvSpPr>
          <p:cNvPr id="3" name="Text Placeholder 2">
            <a:extLst>
              <a:ext uri="{FF2B5EF4-FFF2-40B4-BE49-F238E27FC236}">
                <a16:creationId xmlns:a16="http://schemas.microsoft.com/office/drawing/2014/main" id="{4512726E-0C20-04E5-367B-C6B1EC6F9504}"/>
              </a:ext>
            </a:extLst>
          </p:cNvPr>
          <p:cNvSpPr>
            <a:spLocks noGrp="1"/>
          </p:cNvSpPr>
          <p:nvPr>
            <p:ph type="body" idx="1"/>
          </p:nvPr>
        </p:nvSpPr>
        <p:spPr/>
        <p:txBody>
          <a:bodyPr>
            <a:normAutofit/>
          </a:bodyPr>
          <a:lstStyle/>
          <a:p>
            <a:r>
              <a:rPr lang="en-US" dirty="0"/>
              <a:t>Web and CLI</a:t>
            </a:r>
          </a:p>
          <a:p>
            <a:pPr lvl="1"/>
            <a:r>
              <a:rPr lang="en-US" dirty="0"/>
              <a:t>The FASRC is accessible through the web and via the CLI</a:t>
            </a:r>
          </a:p>
          <a:p>
            <a:pPr lvl="1"/>
            <a:r>
              <a:rPr lang="en-US" dirty="0"/>
              <a:t>The command line is the main access channel</a:t>
            </a:r>
          </a:p>
          <a:p>
            <a:pPr lvl="1"/>
            <a:endParaRPr lang="en-US" dirty="0"/>
          </a:p>
          <a:p>
            <a:r>
              <a:rPr lang="en-US" dirty="0"/>
              <a:t>SLURM</a:t>
            </a:r>
          </a:p>
          <a:p>
            <a:pPr lvl="1"/>
            <a:r>
              <a:rPr lang="en-US" dirty="0"/>
              <a:t>SLURM manages resource requests</a:t>
            </a:r>
          </a:p>
          <a:p>
            <a:pPr lvl="1"/>
            <a:r>
              <a:rPr lang="en-US" dirty="0"/>
              <a:t>Resources must be known beforehand</a:t>
            </a:r>
          </a:p>
        </p:txBody>
      </p:sp>
    </p:spTree>
    <p:extLst>
      <p:ext uri="{BB962C8B-B14F-4D97-AF65-F5344CB8AC3E}">
        <p14:creationId xmlns:p14="http://schemas.microsoft.com/office/powerpoint/2010/main" val="1098105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3FB5-EB09-6417-B926-F97B8E3589AD}"/>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E2DFB23C-A82D-06A4-9DDF-5906EDEFC173}"/>
              </a:ext>
            </a:extLst>
          </p:cNvPr>
          <p:cNvSpPr>
            <a:spLocks noGrp="1"/>
          </p:cNvSpPr>
          <p:nvPr>
            <p:ph type="body" idx="1"/>
          </p:nvPr>
        </p:nvSpPr>
        <p:spPr/>
        <p:txBody>
          <a:bodyPr>
            <a:normAutofit/>
          </a:bodyPr>
          <a:lstStyle/>
          <a:p>
            <a:r>
              <a:rPr lang="en-US" dirty="0"/>
              <a:t>Five chapters</a:t>
            </a:r>
          </a:p>
          <a:p>
            <a:pPr lvl="1"/>
            <a:r>
              <a:rPr lang="en-US" dirty="0"/>
              <a:t>Introduction</a:t>
            </a:r>
          </a:p>
          <a:p>
            <a:pPr lvl="1"/>
            <a:r>
              <a:rPr lang="en-US" dirty="0"/>
              <a:t>Case Study &amp; Data Sets</a:t>
            </a:r>
            <a:endParaRPr lang="en-US" dirty="0">
              <a:solidFill>
                <a:schemeClr val="bg1">
                  <a:lumMod val="75000"/>
                </a:schemeClr>
              </a:solidFill>
            </a:endParaRPr>
          </a:p>
          <a:p>
            <a:pPr lvl="1"/>
            <a:r>
              <a:rPr lang="en-US" dirty="0"/>
              <a:t>Moving to the FASRC</a:t>
            </a:r>
          </a:p>
          <a:p>
            <a:pPr lvl="1"/>
            <a:r>
              <a:rPr lang="en-US" dirty="0"/>
              <a:t>Performance Optimization</a:t>
            </a:r>
          </a:p>
          <a:p>
            <a:pPr lvl="1"/>
            <a:r>
              <a:rPr lang="en-US" dirty="0"/>
              <a:t>Outro</a:t>
            </a:r>
          </a:p>
        </p:txBody>
      </p:sp>
      <p:sp>
        <p:nvSpPr>
          <p:cNvPr id="4" name="Rectangle 3">
            <a:extLst>
              <a:ext uri="{FF2B5EF4-FFF2-40B4-BE49-F238E27FC236}">
                <a16:creationId xmlns:a16="http://schemas.microsoft.com/office/drawing/2014/main" id="{AEF96395-6106-E824-DC79-F1793C2B7793}"/>
              </a:ext>
            </a:extLst>
          </p:cNvPr>
          <p:cNvSpPr/>
          <p:nvPr/>
        </p:nvSpPr>
        <p:spPr>
          <a:xfrm>
            <a:off x="6069107" y="1792944"/>
            <a:ext cx="2366683" cy="2474259"/>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FFBE99B3-AF17-492D-3F3F-BDA48E919E70}"/>
              </a:ext>
            </a:extLst>
          </p:cNvPr>
          <p:cNvSpPr/>
          <p:nvPr/>
        </p:nvSpPr>
        <p:spPr>
          <a:xfrm>
            <a:off x="6158754" y="1895528"/>
            <a:ext cx="2169459" cy="802851"/>
          </a:xfrm>
          <a:prstGeom prst="rect">
            <a:avLst/>
          </a:prstGeom>
          <a:solidFill>
            <a:srgbClr val="1B7A86"/>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Input</a:t>
            </a:r>
          </a:p>
        </p:txBody>
      </p:sp>
      <p:sp>
        <p:nvSpPr>
          <p:cNvPr id="6" name="Rectangle 5">
            <a:extLst>
              <a:ext uri="{FF2B5EF4-FFF2-40B4-BE49-F238E27FC236}">
                <a16:creationId xmlns:a16="http://schemas.microsoft.com/office/drawing/2014/main" id="{205645EB-C995-47FD-E610-294E081EE2A1}"/>
              </a:ext>
            </a:extLst>
          </p:cNvPr>
          <p:cNvSpPr/>
          <p:nvPr/>
        </p:nvSpPr>
        <p:spPr>
          <a:xfrm>
            <a:off x="6158754" y="2800963"/>
            <a:ext cx="2169459" cy="1376593"/>
          </a:xfrm>
          <a:prstGeom prst="rect">
            <a:avLst/>
          </a:prstGeom>
          <a:solidFill>
            <a:srgbClr val="1B7A86">
              <a:alpha val="37000"/>
            </a:srgbClr>
          </a:solidFill>
          <a:ln>
            <a:solidFill>
              <a:srgbClr val="1B7A86">
                <a:alpha val="3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Hands on</a:t>
            </a:r>
          </a:p>
        </p:txBody>
      </p:sp>
      <p:sp>
        <p:nvSpPr>
          <p:cNvPr id="7" name="Rectangle 6">
            <a:extLst>
              <a:ext uri="{FF2B5EF4-FFF2-40B4-BE49-F238E27FC236}">
                <a16:creationId xmlns:a16="http://schemas.microsoft.com/office/drawing/2014/main" id="{02CA2B9A-1A7D-4626-ECAE-20552B74073C}"/>
              </a:ext>
            </a:extLst>
          </p:cNvPr>
          <p:cNvSpPr/>
          <p:nvPr/>
        </p:nvSpPr>
        <p:spPr>
          <a:xfrm>
            <a:off x="6060141" y="878544"/>
            <a:ext cx="2366683" cy="760518"/>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4778525-9319-F674-A942-B2BEBAD77096}"/>
              </a:ext>
            </a:extLst>
          </p:cNvPr>
          <p:cNvSpPr/>
          <p:nvPr/>
        </p:nvSpPr>
        <p:spPr>
          <a:xfrm>
            <a:off x="6069107" y="4455486"/>
            <a:ext cx="2366683" cy="950233"/>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3815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Case Study &amp; Data Sets</a:t>
            </a: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5785-B39E-57A2-0050-39BBC4C00395}"/>
              </a:ext>
            </a:extLst>
          </p:cNvPr>
          <p:cNvSpPr>
            <a:spLocks noGrp="1"/>
          </p:cNvSpPr>
          <p:nvPr>
            <p:ph type="title"/>
          </p:nvPr>
        </p:nvSpPr>
        <p:spPr/>
        <p:txBody>
          <a:bodyPr>
            <a:normAutofit fontScale="90000"/>
          </a:bodyPr>
          <a:lstStyle/>
          <a:p>
            <a:r>
              <a:rPr lang="en-US" dirty="0"/>
              <a:t>The Data Set</a:t>
            </a:r>
          </a:p>
        </p:txBody>
      </p:sp>
      <p:sp>
        <p:nvSpPr>
          <p:cNvPr id="3" name="Text Placeholder 2">
            <a:extLst>
              <a:ext uri="{FF2B5EF4-FFF2-40B4-BE49-F238E27FC236}">
                <a16:creationId xmlns:a16="http://schemas.microsoft.com/office/drawing/2014/main" id="{BCB22D0A-BAB1-6BC8-3DC1-F88E4A9E1180}"/>
              </a:ext>
            </a:extLst>
          </p:cNvPr>
          <p:cNvSpPr>
            <a:spLocks noGrp="1"/>
          </p:cNvSpPr>
          <p:nvPr>
            <p:ph type="body" idx="1"/>
          </p:nvPr>
        </p:nvSpPr>
        <p:spPr/>
        <p:txBody>
          <a:bodyPr>
            <a:normAutofit fontScale="77500" lnSpcReduction="20000"/>
          </a:bodyPr>
          <a:lstStyle/>
          <a:p>
            <a:r>
              <a:rPr lang="en-US" dirty="0"/>
              <a:t>Twitter Sentiment Geographical Index (TSGI)</a:t>
            </a:r>
          </a:p>
          <a:p>
            <a:pPr lvl="1"/>
            <a:r>
              <a:rPr lang="en-US" dirty="0"/>
              <a:t>Tweets with coordinates </a:t>
            </a:r>
            <a:r>
              <a:rPr lang="en-US" dirty="0">
                <a:sym typeface="Wingdings" pitchFamily="2" charset="2"/>
              </a:rPr>
              <a:t> sentiment analysis</a:t>
            </a:r>
            <a:endParaRPr lang="en-US" dirty="0"/>
          </a:p>
          <a:p>
            <a:pPr lvl="1"/>
            <a:r>
              <a:rPr lang="en-US" dirty="0"/>
              <a:t>Average per day, aggregated per county, state, or country</a:t>
            </a:r>
          </a:p>
          <a:p>
            <a:pPr lvl="1"/>
            <a:r>
              <a:rPr lang="en-US" dirty="0"/>
              <a:t>CGA, Harvard University &amp; Sustainable Urbanization Lab, MIT</a:t>
            </a:r>
          </a:p>
          <a:p>
            <a:pPr lvl="1"/>
            <a:endParaRPr lang="en-US" dirty="0"/>
          </a:p>
          <a:p>
            <a:r>
              <a:rPr lang="en-US" dirty="0"/>
              <a:t>Compare sentiments in regions across time</a:t>
            </a:r>
          </a:p>
          <a:p>
            <a:pPr lvl="1"/>
            <a:r>
              <a:rPr lang="en-US" dirty="0"/>
              <a:t>164 countries, &gt; 10 years coverage, ~ 83% accuracy</a:t>
            </a:r>
          </a:p>
          <a:p>
            <a:pPr lvl="1"/>
            <a:r>
              <a:rPr lang="en-US" dirty="0"/>
              <a:t>CSV files, one per year</a:t>
            </a:r>
          </a:p>
          <a:p>
            <a:pPr lvl="1"/>
            <a:endParaRPr lang="en-US" dirty="0"/>
          </a:p>
          <a:p>
            <a:r>
              <a:rPr lang="en-US" dirty="0"/>
              <a:t>Links</a:t>
            </a:r>
          </a:p>
          <a:p>
            <a:pPr lvl="1"/>
            <a:r>
              <a:rPr lang="en-US" dirty="0">
                <a:hlinkClick r:id="rId2"/>
              </a:rPr>
              <a:t>https://www.globalsentiment.mit.edu/dataset</a:t>
            </a:r>
            <a:endParaRPr lang="en-US" dirty="0"/>
          </a:p>
          <a:p>
            <a:pPr lvl="1"/>
            <a:r>
              <a:rPr lang="en-US" dirty="0">
                <a:hlinkClick r:id="rId3"/>
              </a:rPr>
              <a:t>https://sdgstoday.org/dataset/twitter-sentiment-geographical-index</a:t>
            </a:r>
            <a:endParaRPr lang="en-US" dirty="0"/>
          </a:p>
          <a:p>
            <a:pPr lvl="1"/>
            <a:endParaRPr lang="en-US" dirty="0"/>
          </a:p>
          <a:p>
            <a:pPr lvl="1"/>
            <a:endParaRPr lang="en-US" dirty="0"/>
          </a:p>
        </p:txBody>
      </p:sp>
    </p:spTree>
    <p:extLst>
      <p:ext uri="{BB962C8B-B14F-4D97-AF65-F5344CB8AC3E}">
        <p14:creationId xmlns:p14="http://schemas.microsoft.com/office/powerpoint/2010/main" val="1101703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b85fcc3b82_0_96"/>
          <p:cNvSpPr txBox="1">
            <a:spLocks noGrp="1"/>
          </p:cNvSpPr>
          <p:nvPr>
            <p:ph type="title"/>
          </p:nvPr>
        </p:nvSpPr>
        <p:spPr>
          <a:xfrm>
            <a:off x="311700" y="256765"/>
            <a:ext cx="8520600" cy="572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 sz="2400" b="1" dirty="0">
                <a:solidFill>
                  <a:srgbClr val="005058"/>
                </a:solidFill>
                <a:latin typeface="Montserrat"/>
                <a:ea typeface="Montserrat"/>
                <a:cs typeface="Montserrat"/>
                <a:sym typeface="Montserrat"/>
              </a:rPr>
              <a:t>TSGI: Statistics</a:t>
            </a:r>
            <a:endParaRPr sz="2400" b="1" dirty="0">
              <a:solidFill>
                <a:srgbClr val="005058"/>
              </a:solidFill>
              <a:latin typeface="Montserrat"/>
              <a:ea typeface="Montserrat"/>
              <a:cs typeface="Montserrat"/>
              <a:sym typeface="Montserrat"/>
            </a:endParaRPr>
          </a:p>
        </p:txBody>
      </p:sp>
      <p:sp>
        <p:nvSpPr>
          <p:cNvPr id="101" name="Google Shape;101;g1b85fcc3b82_0_9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23</a:t>
            </a:fld>
            <a:endParaRPr/>
          </a:p>
        </p:txBody>
      </p:sp>
      <p:pic>
        <p:nvPicPr>
          <p:cNvPr id="102" name="Google Shape;102;g1b85fcc3b82_0_96"/>
          <p:cNvPicPr preferRelativeResize="0"/>
          <p:nvPr/>
        </p:nvPicPr>
        <p:blipFill>
          <a:blip r:embed="rId3">
            <a:alphaModFix/>
          </a:blip>
          <a:stretch>
            <a:fillRect/>
          </a:stretch>
        </p:blipFill>
        <p:spPr>
          <a:xfrm>
            <a:off x="381000" y="798000"/>
            <a:ext cx="3396329" cy="3602735"/>
          </a:xfrm>
          <a:prstGeom prst="rect">
            <a:avLst/>
          </a:prstGeom>
          <a:noFill/>
          <a:ln>
            <a:noFill/>
          </a:ln>
        </p:spPr>
      </p:pic>
      <p:sp>
        <p:nvSpPr>
          <p:cNvPr id="103" name="Google Shape;103;g1b85fcc3b82_0_96"/>
          <p:cNvSpPr txBox="1"/>
          <p:nvPr/>
        </p:nvSpPr>
        <p:spPr>
          <a:xfrm>
            <a:off x="4340420" y="86098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7.3</a:t>
            </a:r>
            <a:r>
              <a:rPr lang="en" sz="1200" b="1" i="0" u="none" strike="noStrike" cap="none">
                <a:solidFill>
                  <a:srgbClr val="007A87"/>
                </a:solidFill>
                <a:latin typeface="Arial"/>
                <a:ea typeface="Arial"/>
                <a:cs typeface="Arial"/>
                <a:sym typeface="Arial"/>
              </a:rPr>
              <a:t> Billion </a:t>
            </a:r>
            <a:r>
              <a:rPr lang="en" sz="1200" i="0" u="none" strike="noStrike" cap="none">
                <a:solidFill>
                  <a:schemeClr val="dk1"/>
                </a:solidFill>
              </a:rPr>
              <a:t>enriched</a:t>
            </a:r>
            <a:r>
              <a:rPr lang="en" sz="1200" b="1" i="0" u="none" strike="noStrike" cap="none">
                <a:solidFill>
                  <a:srgbClr val="007A87"/>
                </a:solidFill>
                <a:latin typeface="Arial"/>
                <a:ea typeface="Arial"/>
                <a:cs typeface="Arial"/>
                <a:sym typeface="Arial"/>
              </a:rPr>
              <a:t> </a:t>
            </a:r>
            <a:r>
              <a:rPr lang="en" sz="1200"/>
              <a:t>t</a:t>
            </a:r>
            <a:r>
              <a:rPr lang="en" sz="1200" b="0" i="0" u="none" strike="noStrike" cap="none">
                <a:solidFill>
                  <a:srgbClr val="000000"/>
                </a:solidFill>
                <a:latin typeface="Arial"/>
                <a:ea typeface="Arial"/>
                <a:cs typeface="Arial"/>
                <a:sym typeface="Arial"/>
              </a:rPr>
              <a:t>weets </a:t>
            </a:r>
            <a:endParaRPr sz="1200" b="1" i="0" u="none" strike="noStrike" cap="none">
              <a:solidFill>
                <a:srgbClr val="007A87"/>
              </a:solidFill>
              <a:latin typeface="Arial"/>
              <a:ea typeface="Arial"/>
              <a:cs typeface="Arial"/>
              <a:sym typeface="Arial"/>
            </a:endParaRPr>
          </a:p>
        </p:txBody>
      </p:sp>
      <p:sp>
        <p:nvSpPr>
          <p:cNvPr id="104" name="Google Shape;104;g1b85fcc3b82_0_96"/>
          <p:cNvSpPr/>
          <p:nvPr/>
        </p:nvSpPr>
        <p:spPr>
          <a:xfrm>
            <a:off x="3784850" y="72725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 name="Google Shape;105;g1b85fcc3b82_0_96"/>
          <p:cNvSpPr txBox="1"/>
          <p:nvPr/>
        </p:nvSpPr>
        <p:spPr>
          <a:xfrm>
            <a:off x="4340420" y="139145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High Performance </a:t>
            </a:r>
            <a:r>
              <a:rPr lang="en" sz="1200"/>
              <a:t>s</a:t>
            </a:r>
            <a:r>
              <a:rPr lang="en" sz="1200" b="0" i="0" u="none" strike="noStrike" cap="none">
                <a:solidFill>
                  <a:srgbClr val="000000"/>
                </a:solidFill>
                <a:latin typeface="Arial"/>
                <a:ea typeface="Arial"/>
                <a:cs typeface="Arial"/>
                <a:sym typeface="Arial"/>
              </a:rPr>
              <a:t>ystem running on </a:t>
            </a:r>
            <a:r>
              <a:rPr lang="en" sz="1200"/>
              <a:t>NERC</a:t>
            </a:r>
            <a:endParaRPr sz="1400" b="0" i="0" u="none" strike="noStrike" cap="none">
              <a:solidFill>
                <a:srgbClr val="000000"/>
              </a:solidFill>
              <a:latin typeface="Arial"/>
              <a:ea typeface="Arial"/>
              <a:cs typeface="Arial"/>
              <a:sym typeface="Arial"/>
            </a:endParaRPr>
          </a:p>
        </p:txBody>
      </p:sp>
      <p:sp>
        <p:nvSpPr>
          <p:cNvPr id="106" name="Google Shape;106;g1b85fcc3b82_0_96"/>
          <p:cNvSpPr/>
          <p:nvPr/>
        </p:nvSpPr>
        <p:spPr>
          <a:xfrm>
            <a:off x="3784850" y="125772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7" name="Google Shape;107;g1b85fcc3b82_0_96"/>
          <p:cNvSpPr txBox="1"/>
          <p:nvPr/>
        </p:nvSpPr>
        <p:spPr>
          <a:xfrm>
            <a:off x="4340420" y="192192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Real Time </a:t>
            </a:r>
            <a:r>
              <a:rPr lang="en" sz="1200" b="0" i="0" u="none" strike="noStrike" cap="none">
                <a:solidFill>
                  <a:srgbClr val="000000"/>
                </a:solidFill>
                <a:latin typeface="Arial"/>
                <a:ea typeface="Arial"/>
                <a:cs typeface="Arial"/>
                <a:sym typeface="Arial"/>
              </a:rPr>
              <a:t>enrichment </a:t>
            </a:r>
            <a:r>
              <a:rPr lang="en" sz="1200"/>
              <a:t>(</a:t>
            </a:r>
            <a:r>
              <a:rPr lang="en" sz="1200" b="1">
                <a:solidFill>
                  <a:srgbClr val="007A87"/>
                </a:solidFill>
              </a:rPr>
              <a:t>150,000</a:t>
            </a:r>
            <a:r>
              <a:rPr lang="en" sz="1200"/>
              <a:t> tweets/hours)</a:t>
            </a:r>
            <a:endParaRPr sz="1400" b="0" i="0" u="none" strike="noStrike" cap="none">
              <a:solidFill>
                <a:srgbClr val="000000"/>
              </a:solidFill>
              <a:latin typeface="Arial"/>
              <a:ea typeface="Arial"/>
              <a:cs typeface="Arial"/>
              <a:sym typeface="Arial"/>
            </a:endParaRPr>
          </a:p>
        </p:txBody>
      </p:sp>
      <p:sp>
        <p:nvSpPr>
          <p:cNvPr id="108" name="Google Shape;108;g1b85fcc3b82_0_96"/>
          <p:cNvSpPr/>
          <p:nvPr/>
        </p:nvSpPr>
        <p:spPr>
          <a:xfrm>
            <a:off x="3784850" y="178819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9" name="Google Shape;109;g1b85fcc3b82_0_96"/>
          <p:cNvSpPr txBox="1"/>
          <p:nvPr/>
        </p:nvSpPr>
        <p:spPr>
          <a:xfrm>
            <a:off x="4340420" y="245239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Global </a:t>
            </a:r>
            <a:r>
              <a:rPr lang="en" sz="1200">
                <a:solidFill>
                  <a:schemeClr val="dk1"/>
                </a:solidFill>
              </a:rPr>
              <a:t>coverage</a:t>
            </a:r>
            <a:r>
              <a:rPr lang="en" sz="1200" b="1">
                <a:solidFill>
                  <a:srgbClr val="007A87"/>
                </a:solidFill>
              </a:rPr>
              <a:t> (164 </a:t>
            </a:r>
            <a:r>
              <a:rPr lang="en" sz="1200">
                <a:solidFill>
                  <a:schemeClr val="dk1"/>
                </a:solidFill>
              </a:rPr>
              <a:t>countries</a:t>
            </a:r>
            <a:r>
              <a:rPr lang="en" sz="1200" b="1">
                <a:solidFill>
                  <a:srgbClr val="007A87"/>
                </a:solidFill>
              </a:rPr>
              <a:t>)</a:t>
            </a:r>
            <a:r>
              <a:rPr lang="en" sz="1200">
                <a:solidFill>
                  <a:schemeClr val="dk1"/>
                </a:solidFill>
              </a:rPr>
              <a:t> </a:t>
            </a:r>
            <a:endParaRPr sz="1200" b="0" i="0" u="none" strike="noStrike" cap="none">
              <a:solidFill>
                <a:schemeClr val="dk1"/>
              </a:solidFill>
              <a:latin typeface="Arial"/>
              <a:ea typeface="Arial"/>
              <a:cs typeface="Arial"/>
              <a:sym typeface="Arial"/>
            </a:endParaRPr>
          </a:p>
        </p:txBody>
      </p:sp>
      <p:sp>
        <p:nvSpPr>
          <p:cNvPr id="110" name="Google Shape;110;g1b85fcc3b82_0_96"/>
          <p:cNvSpPr/>
          <p:nvPr/>
        </p:nvSpPr>
        <p:spPr>
          <a:xfrm>
            <a:off x="3784850" y="231866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 name="Google Shape;111;g1b85fcc3b82_0_96"/>
          <p:cNvSpPr txBox="1"/>
          <p:nvPr/>
        </p:nvSpPr>
        <p:spPr>
          <a:xfrm>
            <a:off x="4340420" y="298286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83% </a:t>
            </a:r>
            <a:r>
              <a:rPr lang="en" sz="1200">
                <a:solidFill>
                  <a:schemeClr val="dk1"/>
                </a:solidFill>
              </a:rPr>
              <a:t>computation accuracy</a:t>
            </a:r>
            <a:endParaRPr sz="1200" b="0" i="0" u="none" strike="noStrike" cap="none">
              <a:solidFill>
                <a:schemeClr val="dk1"/>
              </a:solidFill>
              <a:latin typeface="Arial"/>
              <a:ea typeface="Arial"/>
              <a:cs typeface="Arial"/>
              <a:sym typeface="Arial"/>
            </a:endParaRPr>
          </a:p>
        </p:txBody>
      </p:sp>
      <p:sp>
        <p:nvSpPr>
          <p:cNvPr id="112" name="Google Shape;112;g1b85fcc3b82_0_96"/>
          <p:cNvSpPr/>
          <p:nvPr/>
        </p:nvSpPr>
        <p:spPr>
          <a:xfrm>
            <a:off x="3784850" y="284913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3" name="Google Shape;113;g1b85fcc3b82_0_96"/>
          <p:cNvSpPr txBox="1"/>
          <p:nvPr/>
        </p:nvSpPr>
        <p:spPr>
          <a:xfrm>
            <a:off x="4340420" y="3573401"/>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10 </a:t>
            </a:r>
            <a:r>
              <a:rPr lang="en" sz="1200"/>
              <a:t>years of data coverage (2012-Present)</a:t>
            </a:r>
            <a:endParaRPr sz="1200" b="0" i="0" u="none" strike="noStrike" cap="none">
              <a:solidFill>
                <a:srgbClr val="000000"/>
              </a:solidFill>
              <a:latin typeface="Arial"/>
              <a:ea typeface="Arial"/>
              <a:cs typeface="Arial"/>
              <a:sym typeface="Arial"/>
            </a:endParaRPr>
          </a:p>
        </p:txBody>
      </p:sp>
      <p:sp>
        <p:nvSpPr>
          <p:cNvPr id="114" name="Google Shape;114;g1b85fcc3b82_0_96"/>
          <p:cNvSpPr/>
          <p:nvPr/>
        </p:nvSpPr>
        <p:spPr>
          <a:xfrm>
            <a:off x="3784850" y="337960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5" name="Google Shape;115;g1b85fcc3b82_0_96"/>
          <p:cNvSpPr txBox="1"/>
          <p:nvPr/>
        </p:nvSpPr>
        <p:spPr>
          <a:xfrm>
            <a:off x="4340425" y="3986275"/>
            <a:ext cx="4208700" cy="338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Multiple </a:t>
            </a:r>
            <a:r>
              <a:rPr lang="en" sz="1200"/>
              <a:t>administrative level </a:t>
            </a:r>
            <a:r>
              <a:rPr lang="en" sz="1200" b="1">
                <a:solidFill>
                  <a:srgbClr val="007A87"/>
                </a:solidFill>
              </a:rPr>
              <a:t>daily</a:t>
            </a:r>
            <a:r>
              <a:rPr lang="en" sz="1200"/>
              <a:t> indices</a:t>
            </a:r>
            <a:endParaRPr sz="12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60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6" name="Google Shape;116;g1b85fcc3b82_0_96"/>
          <p:cNvSpPr/>
          <p:nvPr/>
        </p:nvSpPr>
        <p:spPr>
          <a:xfrm>
            <a:off x="3784850" y="391007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17" name="Google Shape;117;g1b85fcc3b82_0_96"/>
          <p:cNvCxnSpPr/>
          <p:nvPr/>
        </p:nvCxnSpPr>
        <p:spPr>
          <a:xfrm>
            <a:off x="3784850" y="1218552"/>
            <a:ext cx="5023500" cy="0"/>
          </a:xfrm>
          <a:prstGeom prst="straightConnector1">
            <a:avLst/>
          </a:prstGeom>
          <a:noFill/>
          <a:ln w="9525" cap="flat" cmpd="sng">
            <a:solidFill>
              <a:srgbClr val="7F7F7F"/>
            </a:solidFill>
            <a:prstDash val="dot"/>
            <a:round/>
            <a:headEnd type="none" w="sm" len="sm"/>
            <a:tailEnd type="none" w="sm" len="sm"/>
          </a:ln>
        </p:spPr>
      </p:cxnSp>
      <p:cxnSp>
        <p:nvCxnSpPr>
          <p:cNvPr id="118" name="Google Shape;118;g1b85fcc3b82_0_96"/>
          <p:cNvCxnSpPr/>
          <p:nvPr/>
        </p:nvCxnSpPr>
        <p:spPr>
          <a:xfrm>
            <a:off x="3784850" y="1749022"/>
            <a:ext cx="5023500" cy="0"/>
          </a:xfrm>
          <a:prstGeom prst="straightConnector1">
            <a:avLst/>
          </a:prstGeom>
          <a:noFill/>
          <a:ln w="9525" cap="flat" cmpd="sng">
            <a:solidFill>
              <a:srgbClr val="7F7F7F"/>
            </a:solidFill>
            <a:prstDash val="dot"/>
            <a:round/>
            <a:headEnd type="none" w="sm" len="sm"/>
            <a:tailEnd type="none" w="sm" len="sm"/>
          </a:ln>
        </p:spPr>
      </p:cxnSp>
      <p:cxnSp>
        <p:nvCxnSpPr>
          <p:cNvPr id="119" name="Google Shape;119;g1b85fcc3b82_0_96"/>
          <p:cNvCxnSpPr/>
          <p:nvPr/>
        </p:nvCxnSpPr>
        <p:spPr>
          <a:xfrm>
            <a:off x="3784850" y="2279492"/>
            <a:ext cx="5023500" cy="0"/>
          </a:xfrm>
          <a:prstGeom prst="straightConnector1">
            <a:avLst/>
          </a:prstGeom>
          <a:noFill/>
          <a:ln w="9525" cap="flat" cmpd="sng">
            <a:solidFill>
              <a:srgbClr val="7F7F7F"/>
            </a:solidFill>
            <a:prstDash val="dot"/>
            <a:round/>
            <a:headEnd type="none" w="sm" len="sm"/>
            <a:tailEnd type="none" w="sm" len="sm"/>
          </a:ln>
        </p:spPr>
      </p:cxnSp>
      <p:cxnSp>
        <p:nvCxnSpPr>
          <p:cNvPr id="120" name="Google Shape;120;g1b85fcc3b82_0_96"/>
          <p:cNvCxnSpPr/>
          <p:nvPr/>
        </p:nvCxnSpPr>
        <p:spPr>
          <a:xfrm>
            <a:off x="3784850" y="2809962"/>
            <a:ext cx="5023500" cy="0"/>
          </a:xfrm>
          <a:prstGeom prst="straightConnector1">
            <a:avLst/>
          </a:prstGeom>
          <a:noFill/>
          <a:ln w="9525" cap="flat" cmpd="sng">
            <a:solidFill>
              <a:srgbClr val="7F7F7F"/>
            </a:solidFill>
            <a:prstDash val="dot"/>
            <a:round/>
            <a:headEnd type="none" w="sm" len="sm"/>
            <a:tailEnd type="none" w="sm" len="sm"/>
          </a:ln>
        </p:spPr>
      </p:cxnSp>
      <p:cxnSp>
        <p:nvCxnSpPr>
          <p:cNvPr id="121" name="Google Shape;121;g1b85fcc3b82_0_96"/>
          <p:cNvCxnSpPr/>
          <p:nvPr/>
        </p:nvCxnSpPr>
        <p:spPr>
          <a:xfrm>
            <a:off x="3784850" y="3340432"/>
            <a:ext cx="5023500" cy="0"/>
          </a:xfrm>
          <a:prstGeom prst="straightConnector1">
            <a:avLst/>
          </a:prstGeom>
          <a:noFill/>
          <a:ln w="9525" cap="flat" cmpd="sng">
            <a:solidFill>
              <a:srgbClr val="7F7F7F"/>
            </a:solidFill>
            <a:prstDash val="dot"/>
            <a:round/>
            <a:headEnd type="none" w="sm" len="sm"/>
            <a:tailEnd type="none" w="sm" len="sm"/>
          </a:ln>
        </p:spPr>
      </p:cxnSp>
      <p:cxnSp>
        <p:nvCxnSpPr>
          <p:cNvPr id="122" name="Google Shape;122;g1b85fcc3b82_0_96"/>
          <p:cNvCxnSpPr/>
          <p:nvPr/>
        </p:nvCxnSpPr>
        <p:spPr>
          <a:xfrm>
            <a:off x="3784850" y="3870902"/>
            <a:ext cx="5023500" cy="0"/>
          </a:xfrm>
          <a:prstGeom prst="straightConnector1">
            <a:avLst/>
          </a:prstGeom>
          <a:noFill/>
          <a:ln w="9525" cap="flat" cmpd="sng">
            <a:solidFill>
              <a:srgbClr val="7F7F7F"/>
            </a:solidFill>
            <a:prstDash val="dot"/>
            <a:round/>
            <a:headEnd type="none" w="sm" len="sm"/>
            <a:tailEnd type="none" w="sm" len="sm"/>
          </a:ln>
        </p:spPr>
      </p:cxnSp>
      <p:pic>
        <p:nvPicPr>
          <p:cNvPr id="123" name="Google Shape;123;g1b85fcc3b82_0_96"/>
          <p:cNvPicPr preferRelativeResize="0"/>
          <p:nvPr/>
        </p:nvPicPr>
        <p:blipFill rotWithShape="1">
          <a:blip r:embed="rId4">
            <a:alphaModFix/>
          </a:blip>
          <a:srcRect/>
          <a:stretch/>
        </p:blipFill>
        <p:spPr>
          <a:xfrm>
            <a:off x="3880314" y="3475071"/>
            <a:ext cx="261192" cy="261192"/>
          </a:xfrm>
          <a:prstGeom prst="rect">
            <a:avLst/>
          </a:prstGeom>
          <a:noFill/>
          <a:ln>
            <a:noFill/>
          </a:ln>
        </p:spPr>
      </p:pic>
      <p:pic>
        <p:nvPicPr>
          <p:cNvPr id="124" name="Google Shape;124;g1b85fcc3b82_0_96"/>
          <p:cNvPicPr preferRelativeResize="0"/>
          <p:nvPr/>
        </p:nvPicPr>
        <p:blipFill rotWithShape="1">
          <a:blip r:embed="rId5">
            <a:alphaModFix/>
          </a:blip>
          <a:srcRect/>
          <a:stretch/>
        </p:blipFill>
        <p:spPr>
          <a:xfrm>
            <a:off x="3880314" y="1883661"/>
            <a:ext cx="261192" cy="261192"/>
          </a:xfrm>
          <a:prstGeom prst="rect">
            <a:avLst/>
          </a:prstGeom>
          <a:noFill/>
          <a:ln>
            <a:noFill/>
          </a:ln>
        </p:spPr>
      </p:pic>
      <p:pic>
        <p:nvPicPr>
          <p:cNvPr id="125" name="Google Shape;125;g1b85fcc3b82_0_96"/>
          <p:cNvPicPr preferRelativeResize="0"/>
          <p:nvPr/>
        </p:nvPicPr>
        <p:blipFill rotWithShape="1">
          <a:blip r:embed="rId6">
            <a:alphaModFix/>
          </a:blip>
          <a:srcRect/>
          <a:stretch/>
        </p:blipFill>
        <p:spPr>
          <a:xfrm>
            <a:off x="3880314" y="1353191"/>
            <a:ext cx="261192" cy="261192"/>
          </a:xfrm>
          <a:prstGeom prst="rect">
            <a:avLst/>
          </a:prstGeom>
          <a:noFill/>
          <a:ln>
            <a:noFill/>
          </a:ln>
        </p:spPr>
      </p:pic>
      <p:pic>
        <p:nvPicPr>
          <p:cNvPr id="126" name="Google Shape;126;g1b85fcc3b82_0_96"/>
          <p:cNvPicPr preferRelativeResize="0"/>
          <p:nvPr/>
        </p:nvPicPr>
        <p:blipFill rotWithShape="1">
          <a:blip r:embed="rId7">
            <a:alphaModFix/>
          </a:blip>
          <a:srcRect/>
          <a:stretch/>
        </p:blipFill>
        <p:spPr>
          <a:xfrm>
            <a:off x="3880314" y="822721"/>
            <a:ext cx="261192" cy="261192"/>
          </a:xfrm>
          <a:prstGeom prst="rect">
            <a:avLst/>
          </a:prstGeom>
          <a:noFill/>
          <a:ln>
            <a:noFill/>
          </a:ln>
        </p:spPr>
      </p:pic>
      <p:pic>
        <p:nvPicPr>
          <p:cNvPr id="127" name="Google Shape;127;g1b85fcc3b82_0_96"/>
          <p:cNvPicPr preferRelativeResize="0"/>
          <p:nvPr/>
        </p:nvPicPr>
        <p:blipFill rotWithShape="1">
          <a:blip r:embed="rId8">
            <a:alphaModFix/>
          </a:blip>
          <a:srcRect/>
          <a:stretch/>
        </p:blipFill>
        <p:spPr>
          <a:xfrm>
            <a:off x="3867175" y="2407572"/>
            <a:ext cx="274319" cy="274319"/>
          </a:xfrm>
          <a:prstGeom prst="rect">
            <a:avLst/>
          </a:prstGeom>
          <a:noFill/>
          <a:ln>
            <a:noFill/>
          </a:ln>
        </p:spPr>
      </p:pic>
      <p:pic>
        <p:nvPicPr>
          <p:cNvPr id="128" name="Google Shape;128;g1b85fcc3b82_0_96"/>
          <p:cNvPicPr preferRelativeResize="0"/>
          <p:nvPr/>
        </p:nvPicPr>
        <p:blipFill rotWithShape="1">
          <a:blip r:embed="rId9">
            <a:alphaModFix/>
          </a:blip>
          <a:srcRect/>
          <a:stretch/>
        </p:blipFill>
        <p:spPr>
          <a:xfrm>
            <a:off x="3873750" y="2918445"/>
            <a:ext cx="274320" cy="274320"/>
          </a:xfrm>
          <a:prstGeom prst="rect">
            <a:avLst/>
          </a:prstGeom>
          <a:noFill/>
          <a:ln>
            <a:noFill/>
          </a:ln>
        </p:spPr>
      </p:pic>
      <p:pic>
        <p:nvPicPr>
          <p:cNvPr id="129" name="Google Shape;129;g1b85fcc3b82_0_96"/>
          <p:cNvPicPr preferRelativeResize="0"/>
          <p:nvPr/>
        </p:nvPicPr>
        <p:blipFill rotWithShape="1">
          <a:blip r:embed="rId10">
            <a:alphaModFix/>
          </a:blip>
          <a:srcRect/>
          <a:stretch/>
        </p:blipFill>
        <p:spPr>
          <a:xfrm>
            <a:off x="3873739" y="4005526"/>
            <a:ext cx="261192" cy="261192"/>
          </a:xfrm>
          <a:prstGeom prst="rect">
            <a:avLst/>
          </a:prstGeom>
          <a:noFill/>
          <a:ln>
            <a:noFill/>
          </a:ln>
        </p:spPr>
      </p:pic>
      <p:sp>
        <p:nvSpPr>
          <p:cNvPr id="130" name="Google Shape;130;g1b85fcc3b82_0_96"/>
          <p:cNvSpPr/>
          <p:nvPr/>
        </p:nvSpPr>
        <p:spPr>
          <a:xfrm>
            <a:off x="0" y="4553125"/>
            <a:ext cx="9144000" cy="396600"/>
          </a:xfrm>
          <a:prstGeom prst="roundRect">
            <a:avLst>
              <a:gd name="adj" fmla="val 2019"/>
            </a:avLst>
          </a:prstGeom>
          <a:solidFill>
            <a:srgbClr val="007A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rPr>
              <a:t>To the best of our knowledge, it is the first SWB dataset of this scale and granularity! </a:t>
            </a:r>
            <a:endParaRPr sz="1200" b="1">
              <a:solidFill>
                <a:schemeClr val="lt1"/>
              </a:solidFill>
            </a:endParaRPr>
          </a:p>
          <a:p>
            <a:pPr marL="0" lvl="0" indent="0" algn="ctr" rtl="0">
              <a:spcBef>
                <a:spcPts val="0"/>
              </a:spcBef>
              <a:spcAft>
                <a:spcPts val="0"/>
              </a:spcAft>
              <a:buNone/>
            </a:pPr>
            <a:r>
              <a:rPr lang="en" sz="1200" b="1">
                <a:solidFill>
                  <a:schemeClr val="lt1"/>
                </a:solidFill>
              </a:rPr>
              <a:t>In contrast to the previous works focusing on SWB, TSGI is not limited to a specific topic, period, or location.</a:t>
            </a:r>
            <a:r>
              <a:rPr lang="en" sz="1350">
                <a:solidFill>
                  <a:srgbClr val="555555"/>
                </a:solidFill>
                <a:latin typeface="Montserrat"/>
                <a:ea typeface="Montserrat"/>
                <a:cs typeface="Montserrat"/>
                <a:sym typeface="Montserrat"/>
              </a:rPr>
              <a:t> </a:t>
            </a:r>
            <a:endParaRPr sz="1400" b="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DC53-3170-C43E-CB16-37D37858731D}"/>
              </a:ext>
            </a:extLst>
          </p:cNvPr>
          <p:cNvSpPr>
            <a:spLocks noGrp="1"/>
          </p:cNvSpPr>
          <p:nvPr>
            <p:ph type="title"/>
          </p:nvPr>
        </p:nvSpPr>
        <p:spPr/>
        <p:txBody>
          <a:bodyPr>
            <a:normAutofit fontScale="90000"/>
          </a:bodyPr>
          <a:lstStyle/>
          <a:p>
            <a:r>
              <a:rPr lang="en-US" dirty="0"/>
              <a:t>The Data Set</a:t>
            </a:r>
          </a:p>
        </p:txBody>
      </p:sp>
      <p:pic>
        <p:nvPicPr>
          <p:cNvPr id="7" name="Picture 6">
            <a:extLst>
              <a:ext uri="{FF2B5EF4-FFF2-40B4-BE49-F238E27FC236}">
                <a16:creationId xmlns:a16="http://schemas.microsoft.com/office/drawing/2014/main" id="{B26069AC-D463-164B-9C67-4940658C3CD2}"/>
              </a:ext>
            </a:extLst>
          </p:cNvPr>
          <p:cNvPicPr>
            <a:picLocks noChangeAspect="1"/>
          </p:cNvPicPr>
          <p:nvPr/>
        </p:nvPicPr>
        <p:blipFill>
          <a:blip r:embed="rId2"/>
          <a:stretch>
            <a:fillRect/>
          </a:stretch>
        </p:blipFill>
        <p:spPr>
          <a:xfrm>
            <a:off x="-3630" y="1209460"/>
            <a:ext cx="9147630" cy="3694234"/>
          </a:xfrm>
          <a:prstGeom prst="rect">
            <a:avLst/>
          </a:prstGeom>
        </p:spPr>
      </p:pic>
    </p:spTree>
    <p:extLst>
      <p:ext uri="{BB962C8B-B14F-4D97-AF65-F5344CB8AC3E}">
        <p14:creationId xmlns:p14="http://schemas.microsoft.com/office/powerpoint/2010/main" val="461100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a:bodyPr>
          <a:lstStyle/>
          <a:p>
            <a:pPr marL="114300" indent="0">
              <a:buNone/>
            </a:pPr>
            <a:r>
              <a:rPr lang="en-US" dirty="0"/>
              <a:t>Current research:</a:t>
            </a:r>
          </a:p>
          <a:p>
            <a:pPr lvl="1"/>
            <a:r>
              <a:rPr lang="en-US" dirty="0"/>
              <a:t>Wang, J., Guetta-</a:t>
            </a:r>
            <a:r>
              <a:rPr lang="en-US" dirty="0" err="1"/>
              <a:t>Jeanrenaud</a:t>
            </a:r>
            <a:r>
              <a:rPr lang="en-US" dirty="0"/>
              <a:t>, N., Palacios, J., Fan, Y., </a:t>
            </a:r>
            <a:r>
              <a:rPr lang="en-US" dirty="0" err="1"/>
              <a:t>Kakkar</a:t>
            </a:r>
            <a:r>
              <a:rPr lang="en-US" dirty="0"/>
              <a:t>, D., </a:t>
            </a:r>
            <a:r>
              <a:rPr lang="en-US" dirty="0" err="1"/>
              <a:t>Obradovich</a:t>
            </a:r>
            <a:r>
              <a:rPr lang="en-US" dirty="0"/>
              <a:t>, N., &amp; Zheng, S. (2022). </a:t>
            </a:r>
            <a:r>
              <a:rPr lang="en-US" b="1" dirty="0"/>
              <a:t>A global nonlinear effect of temperature on human sentiment.</a:t>
            </a:r>
            <a:r>
              <a:rPr lang="en-US" dirty="0"/>
              <a:t> Nature Human Behavior (Under Review).</a:t>
            </a:r>
          </a:p>
        </p:txBody>
      </p:sp>
    </p:spTree>
    <p:extLst>
      <p:ext uri="{BB962C8B-B14F-4D97-AF65-F5344CB8AC3E}">
        <p14:creationId xmlns:p14="http://schemas.microsoft.com/office/powerpoint/2010/main" val="118938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fontScale="92500" lnSpcReduction="20000"/>
          </a:bodyPr>
          <a:lstStyle/>
          <a:p>
            <a:r>
              <a:rPr lang="en-US" dirty="0"/>
              <a:t>Research question:</a:t>
            </a:r>
            <a:br>
              <a:rPr lang="en-US" dirty="0"/>
            </a:br>
            <a:r>
              <a:rPr lang="en-US" dirty="0"/>
              <a:t>Does rainfall influence public sentiment?</a:t>
            </a:r>
          </a:p>
          <a:p>
            <a:pPr lvl="1"/>
            <a:r>
              <a:rPr lang="en-US" dirty="0"/>
              <a:t>Hypothesis: Public sentiment is, on average, lower on rainy days compared to non-rainy days.</a:t>
            </a:r>
          </a:p>
          <a:p>
            <a:pPr lvl="1"/>
            <a:endParaRPr lang="en-US" dirty="0"/>
          </a:p>
          <a:p>
            <a:r>
              <a:rPr lang="en-US" dirty="0"/>
              <a:t>Available data</a:t>
            </a:r>
          </a:p>
          <a:p>
            <a:pPr lvl="1"/>
            <a:r>
              <a:rPr lang="en-US" dirty="0"/>
              <a:t>Sentiment per region, per day (TSGI)</a:t>
            </a:r>
          </a:p>
          <a:p>
            <a:pPr lvl="1"/>
            <a:endParaRPr lang="en-US" dirty="0"/>
          </a:p>
          <a:p>
            <a:r>
              <a:rPr lang="en-US" dirty="0"/>
              <a:t>Data needed</a:t>
            </a:r>
          </a:p>
          <a:p>
            <a:pPr lvl="1"/>
            <a:r>
              <a:rPr lang="en-US" dirty="0"/>
              <a:t>Precipitation for the same time span</a:t>
            </a:r>
          </a:p>
        </p:txBody>
      </p:sp>
    </p:spTree>
    <p:extLst>
      <p:ext uri="{BB962C8B-B14F-4D97-AF65-F5344CB8AC3E}">
        <p14:creationId xmlns:p14="http://schemas.microsoft.com/office/powerpoint/2010/main" val="3782674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a:t>
            </a:r>
          </a:p>
        </p:txBody>
      </p:sp>
      <p:sp>
        <p:nvSpPr>
          <p:cNvPr id="3" name="Text Placeholder 2">
            <a:extLst>
              <a:ext uri="{FF2B5EF4-FFF2-40B4-BE49-F238E27FC236}">
                <a16:creationId xmlns:a16="http://schemas.microsoft.com/office/drawing/2014/main" id="{00A6C4F3-9199-5D48-2661-2FB1469262CC}"/>
              </a:ext>
            </a:extLst>
          </p:cNvPr>
          <p:cNvSpPr>
            <a:spLocks noGrp="1"/>
          </p:cNvSpPr>
          <p:nvPr>
            <p:ph type="body" idx="1"/>
          </p:nvPr>
        </p:nvSpPr>
        <p:spPr/>
        <p:txBody>
          <a:bodyPr>
            <a:normAutofit/>
          </a:bodyPr>
          <a:lstStyle/>
          <a:p>
            <a:r>
              <a:rPr lang="en-US" sz="2200" dirty="0"/>
              <a:t>National Oceanic and Atmospheric Administration</a:t>
            </a:r>
          </a:p>
          <a:p>
            <a:pPr lvl="1"/>
            <a:r>
              <a:rPr lang="en-US" dirty="0"/>
              <a:t>Climate Prediction Center (CPC)</a:t>
            </a:r>
          </a:p>
          <a:p>
            <a:pPr lvl="1"/>
            <a:r>
              <a:rPr lang="en-US" dirty="0"/>
              <a:t>Global Unified Gauge-Based Analysis of Daily Precipitation</a:t>
            </a:r>
          </a:p>
          <a:p>
            <a:pPr lvl="2"/>
            <a:r>
              <a:rPr lang="en-US" dirty="0"/>
              <a:t>Temporal Coverage: Daily 1979/01/01 to 2023/09/21</a:t>
            </a:r>
          </a:p>
          <a:p>
            <a:pPr lvl="2"/>
            <a:r>
              <a:rPr lang="en-US" dirty="0"/>
              <a:t>Spatial Coverage: 0.5 degree </a:t>
            </a:r>
            <a:r>
              <a:rPr lang="en-US" dirty="0" err="1"/>
              <a:t>lat</a:t>
            </a:r>
            <a:r>
              <a:rPr lang="en-US" dirty="0"/>
              <a:t> x 0.5 degree </a:t>
            </a:r>
            <a:r>
              <a:rPr lang="en-US" dirty="0" err="1"/>
              <a:t>lon</a:t>
            </a:r>
            <a:r>
              <a:rPr lang="en-US" dirty="0"/>
              <a:t> (720x360)</a:t>
            </a:r>
          </a:p>
          <a:p>
            <a:pPr lvl="2"/>
            <a:r>
              <a:rPr lang="en-US" dirty="0" err="1"/>
              <a:t>NetCDF</a:t>
            </a:r>
            <a:r>
              <a:rPr lang="en-US" dirty="0"/>
              <a:t> files, one per year</a:t>
            </a:r>
          </a:p>
          <a:p>
            <a:pPr lvl="1"/>
            <a:r>
              <a:rPr lang="en-US" dirty="0">
                <a:hlinkClick r:id="rId2"/>
              </a:rPr>
              <a:t>https://psl.noaa.gov/data/gridded/data.cpc.globalprecip.html</a:t>
            </a:r>
            <a:endParaRPr lang="en-US" dirty="0"/>
          </a:p>
          <a:p>
            <a:pPr lvl="1"/>
            <a:endParaRPr lang="en-US" dirty="0"/>
          </a:p>
        </p:txBody>
      </p:sp>
    </p:spTree>
    <p:extLst>
      <p:ext uri="{BB962C8B-B14F-4D97-AF65-F5344CB8AC3E}">
        <p14:creationId xmlns:p14="http://schemas.microsoft.com/office/powerpoint/2010/main" val="3047122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7" name="Picture 6">
            <a:extLst>
              <a:ext uri="{FF2B5EF4-FFF2-40B4-BE49-F238E27FC236}">
                <a16:creationId xmlns:a16="http://schemas.microsoft.com/office/drawing/2014/main" id="{A85281CE-9A73-F7AC-8ABA-47908D223E2A}"/>
              </a:ext>
            </a:extLst>
          </p:cNvPr>
          <p:cNvPicPr>
            <a:picLocks noChangeAspect="1"/>
          </p:cNvPicPr>
          <p:nvPr/>
        </p:nvPicPr>
        <p:blipFill>
          <a:blip r:embed="rId2"/>
          <a:stretch>
            <a:fillRect/>
          </a:stretch>
        </p:blipFill>
        <p:spPr>
          <a:xfrm>
            <a:off x="1740138" y="1117383"/>
            <a:ext cx="5663723" cy="4026117"/>
          </a:xfrm>
          <a:prstGeom prst="rect">
            <a:avLst/>
          </a:prstGeom>
        </p:spPr>
      </p:pic>
    </p:spTree>
    <p:extLst>
      <p:ext uri="{BB962C8B-B14F-4D97-AF65-F5344CB8AC3E}">
        <p14:creationId xmlns:p14="http://schemas.microsoft.com/office/powerpoint/2010/main" val="2100684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1ABCB77B-79E7-78B5-49D7-E468288EBE0E}"/>
              </a:ext>
            </a:extLst>
          </p:cNvPr>
          <p:cNvPicPr>
            <a:picLocks noChangeAspect="1"/>
          </p:cNvPicPr>
          <p:nvPr/>
        </p:nvPicPr>
        <p:blipFill>
          <a:blip r:embed="rId2"/>
          <a:stretch>
            <a:fillRect/>
          </a:stretch>
        </p:blipFill>
        <p:spPr>
          <a:xfrm>
            <a:off x="876300" y="1166182"/>
            <a:ext cx="7391400" cy="3977318"/>
          </a:xfrm>
          <a:prstGeom prst="rect">
            <a:avLst/>
          </a:prstGeom>
        </p:spPr>
      </p:pic>
    </p:spTree>
    <p:extLst>
      <p:ext uri="{BB962C8B-B14F-4D97-AF65-F5344CB8AC3E}">
        <p14:creationId xmlns:p14="http://schemas.microsoft.com/office/powerpoint/2010/main" val="2255758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fontScale="92500" lnSpcReduction="20000"/>
          </a:bodyPr>
          <a:lstStyle/>
          <a:p>
            <a:r>
              <a:rPr lang="en-US" dirty="0"/>
              <a:t>Files</a:t>
            </a:r>
          </a:p>
          <a:p>
            <a:pPr lvl="1"/>
            <a:r>
              <a:rPr lang="en-US" dirty="0"/>
              <a:t>Slides, exercises, command cheat sheet, and code files</a:t>
            </a:r>
          </a:p>
          <a:p>
            <a:pPr lvl="1"/>
            <a:r>
              <a:rPr lang="en-US" dirty="0"/>
              <a:t>GitHub: </a:t>
            </a:r>
            <a:r>
              <a:rPr lang="en-US" dirty="0">
                <a:hlinkClick r:id="rId3"/>
              </a:rPr>
              <a:t>https://github.com/cga-harvard/python-workshop-gis-big-data</a:t>
            </a:r>
            <a:endParaRPr lang="en-US" dirty="0"/>
          </a:p>
          <a:p>
            <a:pPr marL="596900" lvl="1" indent="0">
              <a:buNone/>
            </a:pPr>
            <a:endParaRPr lang="en-US" dirty="0"/>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/python-workshop-</a:t>
            </a:r>
            <a:r>
              <a:rPr lang="en-US" dirty="0" err="1">
                <a:latin typeface="Courier New" panose="02070309020205020404" pitchFamily="49" charset="0"/>
                <a:cs typeface="Courier New" panose="02070309020205020404" pitchFamily="49" charset="0"/>
              </a:rPr>
              <a:t>gis</a:t>
            </a:r>
            <a:r>
              <a:rPr lang="en-US" dirty="0">
                <a:latin typeface="Courier New" panose="02070309020205020404" pitchFamily="49" charset="0"/>
                <a:cs typeface="Courier New" panose="02070309020205020404" pitchFamily="49" charset="0"/>
              </a:rPr>
              <a:t>-big-data</a:t>
            </a:r>
          </a:p>
          <a:p>
            <a:pPr lvl="1"/>
            <a:r>
              <a:rPr lang="en-US" dirty="0"/>
              <a:t>Google Drive: </a:t>
            </a:r>
            <a:r>
              <a:rPr lang="en-US" dirty="0">
                <a:hlinkClick r:id="rId4"/>
              </a:rPr>
              <a:t>https://drive.google.com/drive/folders/</a:t>
            </a:r>
            <a:br>
              <a:rPr lang="en-US" dirty="0">
                <a:hlinkClick r:id="rId4"/>
              </a:rPr>
            </a:br>
            <a:r>
              <a:rPr lang="en-US" dirty="0">
                <a:hlinkClick r:id="rId4"/>
              </a:rPr>
              <a:t>1k6G9hu8IiaZmMt3MgDw-3vBTtLTpyqdK?usp=sharing</a:t>
            </a:r>
            <a:endParaRPr lang="en-US" dirty="0"/>
          </a:p>
        </p:txBody>
      </p:sp>
    </p:spTree>
    <p:extLst>
      <p:ext uri="{BB962C8B-B14F-4D97-AF65-F5344CB8AC3E}">
        <p14:creationId xmlns:p14="http://schemas.microsoft.com/office/powerpoint/2010/main" val="3907070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5" name="Picture 4">
            <a:extLst>
              <a:ext uri="{FF2B5EF4-FFF2-40B4-BE49-F238E27FC236}">
                <a16:creationId xmlns:a16="http://schemas.microsoft.com/office/drawing/2014/main" id="{47D4272D-86F9-74EA-79A4-3CD529B596EB}"/>
              </a:ext>
            </a:extLst>
          </p:cNvPr>
          <p:cNvPicPr>
            <a:picLocks noChangeAspect="1"/>
          </p:cNvPicPr>
          <p:nvPr/>
        </p:nvPicPr>
        <p:blipFill>
          <a:blip r:embed="rId2"/>
          <a:stretch>
            <a:fillRect/>
          </a:stretch>
        </p:blipFill>
        <p:spPr>
          <a:xfrm>
            <a:off x="1151031" y="1145964"/>
            <a:ext cx="6841938" cy="3997536"/>
          </a:xfrm>
          <a:prstGeom prst="rect">
            <a:avLst/>
          </a:prstGeom>
        </p:spPr>
      </p:pic>
    </p:spTree>
    <p:extLst>
      <p:ext uri="{BB962C8B-B14F-4D97-AF65-F5344CB8AC3E}">
        <p14:creationId xmlns:p14="http://schemas.microsoft.com/office/powerpoint/2010/main" val="412589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9EC3C8D1-A040-87B3-735E-5257061322EF}"/>
              </a:ext>
            </a:extLst>
          </p:cNvPr>
          <p:cNvPicPr>
            <a:picLocks noChangeAspect="1"/>
          </p:cNvPicPr>
          <p:nvPr/>
        </p:nvPicPr>
        <p:blipFill>
          <a:blip r:embed="rId2"/>
          <a:stretch>
            <a:fillRect/>
          </a:stretch>
        </p:blipFill>
        <p:spPr>
          <a:xfrm>
            <a:off x="3083859" y="1368612"/>
            <a:ext cx="3352800" cy="1079500"/>
          </a:xfrm>
          <a:prstGeom prst="rect">
            <a:avLst/>
          </a:prstGeom>
        </p:spPr>
      </p:pic>
      <p:sp>
        <p:nvSpPr>
          <p:cNvPr id="6" name="TextBox 5">
            <a:extLst>
              <a:ext uri="{FF2B5EF4-FFF2-40B4-BE49-F238E27FC236}">
                <a16:creationId xmlns:a16="http://schemas.microsoft.com/office/drawing/2014/main" id="{41724019-3890-ACD5-78A1-4EC6D9CE51D8}"/>
              </a:ext>
            </a:extLst>
          </p:cNvPr>
          <p:cNvSpPr txBox="1"/>
          <p:nvPr/>
        </p:nvSpPr>
        <p:spPr>
          <a:xfrm>
            <a:off x="1992611" y="3456350"/>
            <a:ext cx="69570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D</a:t>
            </a:r>
            <a:r>
              <a:rPr lang="en-US" sz="1800" i="0" u="none" strike="noStrike" cap="none" dirty="0">
                <a:solidFill>
                  <a:schemeClr val="dk1"/>
                </a:solidFill>
                <a:latin typeface="Montserrat"/>
                <a:ea typeface="Montserrat"/>
                <a:cs typeface="Montserrat"/>
                <a:sym typeface="Montserrat"/>
              </a:rPr>
              <a:t>ays</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1 - 365</a:t>
            </a:r>
            <a:endParaRPr lang="en-US" sz="1800" i="0" u="none" strike="noStrike" cap="none" dirty="0">
              <a:solidFill>
                <a:schemeClr val="dk1"/>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1C2A1A96-B246-E934-7C76-F9EE248B7415}"/>
              </a:ext>
            </a:extLst>
          </p:cNvPr>
          <p:cNvSpPr txBox="1"/>
          <p:nvPr/>
        </p:nvSpPr>
        <p:spPr>
          <a:xfrm>
            <a:off x="3315914" y="3456350"/>
            <a:ext cx="1479571"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Latitude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89.5N - 89.5S</a:t>
            </a:r>
          </a:p>
        </p:txBody>
      </p:sp>
      <p:sp>
        <p:nvSpPr>
          <p:cNvPr id="8" name="TextBox 7">
            <a:extLst>
              <a:ext uri="{FF2B5EF4-FFF2-40B4-BE49-F238E27FC236}">
                <a16:creationId xmlns:a16="http://schemas.microsoft.com/office/drawing/2014/main" id="{ECDE8F95-32B3-0F5B-26A1-EAF8E07138C0}"/>
              </a:ext>
            </a:extLst>
          </p:cNvPr>
          <p:cNvSpPr txBox="1"/>
          <p:nvPr/>
        </p:nvSpPr>
        <p:spPr>
          <a:xfrm>
            <a:off x="5423085" y="3456350"/>
            <a:ext cx="175208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Longitude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0.25E - 359.75E</a:t>
            </a:r>
          </a:p>
        </p:txBody>
      </p:sp>
      <p:cxnSp>
        <p:nvCxnSpPr>
          <p:cNvPr id="10" name="Straight Arrow Connector 9">
            <a:extLst>
              <a:ext uri="{FF2B5EF4-FFF2-40B4-BE49-F238E27FC236}">
                <a16:creationId xmlns:a16="http://schemas.microsoft.com/office/drawing/2014/main" id="{6E262642-B903-DDC2-4CDE-0AFB1D60BE4A}"/>
              </a:ext>
            </a:extLst>
          </p:cNvPr>
          <p:cNvCxnSpPr>
            <a:cxnSpLocks/>
            <a:stCxn id="6" idx="0"/>
          </p:cNvCxnSpPr>
          <p:nvPr/>
        </p:nvCxnSpPr>
        <p:spPr>
          <a:xfrm flipV="1">
            <a:off x="2340463" y="2223249"/>
            <a:ext cx="107509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521F7D-15FD-9072-ADF4-48B2BCD288DB}"/>
              </a:ext>
            </a:extLst>
          </p:cNvPr>
          <p:cNvCxnSpPr>
            <a:cxnSpLocks/>
            <a:stCxn id="7" idx="0"/>
          </p:cNvCxnSpPr>
          <p:nvPr/>
        </p:nvCxnSpPr>
        <p:spPr>
          <a:xfrm flipV="1">
            <a:off x="4055700" y="2223249"/>
            <a:ext cx="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D6CE25-AD0B-5895-0C45-7CD7C2096C76}"/>
              </a:ext>
            </a:extLst>
          </p:cNvPr>
          <p:cNvCxnSpPr>
            <a:cxnSpLocks/>
            <a:stCxn id="8" idx="0"/>
          </p:cNvCxnSpPr>
          <p:nvPr/>
        </p:nvCxnSpPr>
        <p:spPr>
          <a:xfrm flipH="1" flipV="1">
            <a:off x="4695848" y="2223249"/>
            <a:ext cx="1603279"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847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A7A46-6198-A19E-EA48-36E29D127197}"/>
              </a:ext>
            </a:extLst>
          </p:cNvPr>
          <p:cNvPicPr>
            <a:picLocks noChangeAspect="1"/>
          </p:cNvPicPr>
          <p:nvPr/>
        </p:nvPicPr>
        <p:blipFill>
          <a:blip r:embed="rId2"/>
          <a:stretch>
            <a:fillRect/>
          </a:stretch>
        </p:blipFill>
        <p:spPr>
          <a:xfrm>
            <a:off x="0" y="-486508"/>
            <a:ext cx="9144000" cy="5630008"/>
          </a:xfrm>
          <a:prstGeom prst="rect">
            <a:avLst/>
          </a:prstGeom>
        </p:spPr>
      </p:pic>
    </p:spTree>
    <p:extLst>
      <p:ext uri="{BB962C8B-B14F-4D97-AF65-F5344CB8AC3E}">
        <p14:creationId xmlns:p14="http://schemas.microsoft.com/office/powerpoint/2010/main" val="3253345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cxnSp>
        <p:nvCxnSpPr>
          <p:cNvPr id="5" name="Straight Arrow Connector 4">
            <a:extLst>
              <a:ext uri="{FF2B5EF4-FFF2-40B4-BE49-F238E27FC236}">
                <a16:creationId xmlns:a16="http://schemas.microsoft.com/office/drawing/2014/main" id="{C382D41C-1E32-CA9A-E1DA-8E8190CFC236}"/>
              </a:ext>
            </a:extLst>
          </p:cNvPr>
          <p:cNvCxnSpPr>
            <a:cxnSpLocks/>
          </p:cNvCxnSpPr>
          <p:nvPr/>
        </p:nvCxnSpPr>
        <p:spPr>
          <a:xfrm>
            <a:off x="1523999" y="1990165"/>
            <a:ext cx="0" cy="860611"/>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7B6BE22-DA33-6CFC-F2A6-C687AF9D6C46}"/>
              </a:ext>
            </a:extLst>
          </p:cNvPr>
          <p:cNvSpPr/>
          <p:nvPr/>
        </p:nvSpPr>
        <p:spPr>
          <a:xfrm rot="5400000">
            <a:off x="3431246" y="679071"/>
            <a:ext cx="430306" cy="3052493"/>
          </a:xfrm>
          <a:prstGeom prst="rightBrace">
            <a:avLst>
              <a:gd name="adj1" fmla="val 83854"/>
              <a:gd name="adj2" fmla="val 4265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36EE83A-8794-8891-6858-39F2F00DCE8D}"/>
              </a:ext>
            </a:extLst>
          </p:cNvPr>
          <p:cNvSpPr/>
          <p:nvPr/>
        </p:nvSpPr>
        <p:spPr>
          <a:xfrm rot="16200000">
            <a:off x="4150659" y="1308853"/>
            <a:ext cx="430306" cy="2653539"/>
          </a:xfrm>
          <a:prstGeom prst="rightBrace">
            <a:avLst>
              <a:gd name="adj1" fmla="val 83854"/>
              <a:gd name="adj2" fmla="val 314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a:t>
            </a:r>
          </a:p>
          <a:p>
            <a:pPr lvl="1"/>
            <a:r>
              <a:rPr lang="en-US" dirty="0"/>
              <a:t>https://</a:t>
            </a:r>
            <a:r>
              <a:rPr lang="en-US" dirty="0" err="1"/>
              <a:t>en.wikipedia.org</a:t>
            </a:r>
            <a:r>
              <a:rPr lang="en-US" dirty="0"/>
              <a:t>/wiki/</a:t>
            </a:r>
            <a:r>
              <a:rPr lang="en-US" dirty="0" err="1"/>
              <a:t>User:Michael_J</a:t>
            </a:r>
            <a:r>
              <a:rPr lang="en-US" dirty="0"/>
              <a:t>/</a:t>
            </a:r>
            <a:r>
              <a:rPr lang="en-US" dirty="0" err="1"/>
              <a:t>County_table</a:t>
            </a:r>
            <a:endParaRPr lang="en-US" dirty="0"/>
          </a:p>
        </p:txBody>
      </p:sp>
    </p:spTree>
    <p:extLst>
      <p:ext uri="{BB962C8B-B14F-4D97-AF65-F5344CB8AC3E}">
        <p14:creationId xmlns:p14="http://schemas.microsoft.com/office/powerpoint/2010/main" val="1917560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 https://</a:t>
            </a:r>
            <a:r>
              <a:rPr lang="en-US" dirty="0" err="1"/>
              <a:t>en.wikipedia.org</a:t>
            </a:r>
            <a:r>
              <a:rPr lang="en-US" dirty="0"/>
              <a:t>/wiki/</a:t>
            </a:r>
            <a:r>
              <a:rPr lang="en-US" dirty="0" err="1"/>
              <a:t>User:Michael_J</a:t>
            </a:r>
            <a:r>
              <a:rPr lang="en-US" dirty="0"/>
              <a:t>/</a:t>
            </a:r>
            <a:r>
              <a:rPr lang="en-US" dirty="0" err="1"/>
              <a:t>County_table</a:t>
            </a:r>
            <a:endParaRPr lang="en-US" dirty="0"/>
          </a:p>
        </p:txBody>
      </p:sp>
      <p:pic>
        <p:nvPicPr>
          <p:cNvPr id="5" name="Picture 4">
            <a:extLst>
              <a:ext uri="{FF2B5EF4-FFF2-40B4-BE49-F238E27FC236}">
                <a16:creationId xmlns:a16="http://schemas.microsoft.com/office/drawing/2014/main" id="{B4726E62-1F61-5ECA-A0FF-3F0838B9A44B}"/>
              </a:ext>
            </a:extLst>
          </p:cNvPr>
          <p:cNvPicPr>
            <a:picLocks noChangeAspect="1"/>
          </p:cNvPicPr>
          <p:nvPr/>
        </p:nvPicPr>
        <p:blipFill>
          <a:blip r:embed="rId2"/>
          <a:stretch>
            <a:fillRect/>
          </a:stretch>
        </p:blipFill>
        <p:spPr>
          <a:xfrm>
            <a:off x="0" y="193541"/>
            <a:ext cx="9144000" cy="4702628"/>
          </a:xfrm>
          <a:prstGeom prst="rect">
            <a:avLst/>
          </a:prstGeom>
        </p:spPr>
      </p:pic>
    </p:spTree>
    <p:extLst>
      <p:ext uri="{BB962C8B-B14F-4D97-AF65-F5344CB8AC3E}">
        <p14:creationId xmlns:p14="http://schemas.microsoft.com/office/powerpoint/2010/main" val="1644204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strike="sngStrike" dirty="0"/>
              <a:t>Initial idea: web search</a:t>
            </a:r>
          </a:p>
          <a:p>
            <a:pPr marL="596900" lvl="1" indent="0">
              <a:buNone/>
            </a:pPr>
            <a:endParaRPr lang="en-US" strike="sngStrike" dirty="0"/>
          </a:p>
          <a:p>
            <a:r>
              <a:rPr lang="en-US" dirty="0"/>
              <a:t>Geocoding</a:t>
            </a:r>
          </a:p>
          <a:p>
            <a:pPr lvl="1"/>
            <a:r>
              <a:rPr lang="en-US" dirty="0"/>
              <a:t>“Geocoding refers to the assignment of geocodes or coordinates to geographically reference data provided in a textual format.”</a:t>
            </a:r>
            <a:br>
              <a:rPr lang="en-US" dirty="0"/>
            </a:br>
            <a:r>
              <a:rPr lang="en-US" sz="1600" dirty="0"/>
              <a:t>– https://</a:t>
            </a:r>
            <a:r>
              <a:rPr lang="en-US" sz="1600" dirty="0" err="1"/>
              <a:t>en.wikipedia.org</a:t>
            </a:r>
            <a:r>
              <a:rPr lang="en-US" sz="1600" dirty="0"/>
              <a:t>/wiki/Geocode</a:t>
            </a:r>
            <a:endParaRPr lang="en-US" dirty="0"/>
          </a:p>
        </p:txBody>
      </p:sp>
      <p:sp>
        <p:nvSpPr>
          <p:cNvPr id="6" name="Rectangle 5">
            <a:extLst>
              <a:ext uri="{FF2B5EF4-FFF2-40B4-BE49-F238E27FC236}">
                <a16:creationId xmlns:a16="http://schemas.microsoft.com/office/drawing/2014/main" id="{BD13BE86-8994-BEC9-CE63-75FAA34948BE}"/>
              </a:ext>
            </a:extLst>
          </p:cNvPr>
          <p:cNvSpPr/>
          <p:nvPr/>
        </p:nvSpPr>
        <p:spPr>
          <a:xfrm>
            <a:off x="1707777"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Address</a:t>
            </a:r>
          </a:p>
        </p:txBody>
      </p:sp>
      <p:sp>
        <p:nvSpPr>
          <p:cNvPr id="14" name="Rectangle 13">
            <a:extLst>
              <a:ext uri="{FF2B5EF4-FFF2-40B4-BE49-F238E27FC236}">
                <a16:creationId xmlns:a16="http://schemas.microsoft.com/office/drawing/2014/main" id="{38670640-26F6-0D06-AC86-A5E2865EC737}"/>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39192C-420A-4F15-8D31-418316D1B784}"/>
              </a:ext>
            </a:extLst>
          </p:cNvPr>
          <p:cNvSpPr/>
          <p:nvPr/>
        </p:nvSpPr>
        <p:spPr>
          <a:xfrm>
            <a:off x="3796553"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API</a:t>
            </a:r>
          </a:p>
        </p:txBody>
      </p:sp>
      <p:sp>
        <p:nvSpPr>
          <p:cNvPr id="8" name="Rectangle 7">
            <a:extLst>
              <a:ext uri="{FF2B5EF4-FFF2-40B4-BE49-F238E27FC236}">
                <a16:creationId xmlns:a16="http://schemas.microsoft.com/office/drawing/2014/main" id="{57EB8D78-DDFE-5B7F-7C87-E09783994D5C}"/>
              </a:ext>
            </a:extLst>
          </p:cNvPr>
          <p:cNvSpPr/>
          <p:nvPr/>
        </p:nvSpPr>
        <p:spPr>
          <a:xfrm>
            <a:off x="5885329"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Coordinates</a:t>
            </a:r>
          </a:p>
        </p:txBody>
      </p:sp>
      <p:cxnSp>
        <p:nvCxnSpPr>
          <p:cNvPr id="10" name="Straight Arrow Connector 9">
            <a:extLst>
              <a:ext uri="{FF2B5EF4-FFF2-40B4-BE49-F238E27FC236}">
                <a16:creationId xmlns:a16="http://schemas.microsoft.com/office/drawing/2014/main" id="{950EC2FE-FBC5-ADB6-C710-1D82AFF66C27}"/>
              </a:ext>
            </a:extLst>
          </p:cNvPr>
          <p:cNvCxnSpPr>
            <a:stCxn id="6" idx="3"/>
            <a:endCxn id="7" idx="1"/>
          </p:cNvCxnSpPr>
          <p:nvPr/>
        </p:nvCxnSpPr>
        <p:spPr>
          <a:xfrm>
            <a:off x="3258671"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DD9D11-56A3-858D-815D-4FBD4DC31B80}"/>
              </a:ext>
            </a:extLst>
          </p:cNvPr>
          <p:cNvCxnSpPr>
            <a:cxnSpLocks/>
            <a:stCxn id="7" idx="3"/>
            <a:endCxn id="8" idx="1"/>
          </p:cNvCxnSpPr>
          <p:nvPr/>
        </p:nvCxnSpPr>
        <p:spPr>
          <a:xfrm>
            <a:off x="5347447"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06E0-CD8A-5D5A-0508-B58C5CBE7AF1}"/>
              </a:ext>
            </a:extLst>
          </p:cNvPr>
          <p:cNvSpPr>
            <a:spLocks noGrp="1"/>
          </p:cNvSpPr>
          <p:nvPr>
            <p:ph type="title"/>
          </p:nvPr>
        </p:nvSpPr>
        <p:spPr/>
        <p:txBody>
          <a:bodyPr>
            <a:normAutofit fontScale="90000"/>
          </a:bodyPr>
          <a:lstStyle/>
          <a:p>
            <a:r>
              <a:rPr lang="en-US" dirty="0"/>
              <a:t>Join Table</a:t>
            </a:r>
          </a:p>
        </p:txBody>
      </p:sp>
      <p:sp>
        <p:nvSpPr>
          <p:cNvPr id="5" name="Rectangle 4">
            <a:extLst>
              <a:ext uri="{FF2B5EF4-FFF2-40B4-BE49-F238E27FC236}">
                <a16:creationId xmlns:a16="http://schemas.microsoft.com/office/drawing/2014/main" id="{E97340F0-1E44-2CAE-4534-02E261A6FC3F}"/>
              </a:ext>
            </a:extLst>
          </p:cNvPr>
          <p:cNvSpPr/>
          <p:nvPr/>
        </p:nvSpPr>
        <p:spPr>
          <a:xfrm>
            <a:off x="3630168" y="4361688"/>
            <a:ext cx="1972772" cy="720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CE7DA03E-081A-186F-BF16-5EC047C43672}"/>
              </a:ext>
            </a:extLst>
          </p:cNvPr>
          <p:cNvGraphicFramePr>
            <a:graphicFrameLocks noGrp="1"/>
          </p:cNvGraphicFramePr>
          <p:nvPr>
            <p:extLst>
              <p:ext uri="{D42A27DB-BD31-4B8C-83A1-F6EECF244321}">
                <p14:modId xmlns:p14="http://schemas.microsoft.com/office/powerpoint/2010/main" val="1019850803"/>
              </p:ext>
            </p:extLst>
          </p:nvPr>
        </p:nvGraphicFramePr>
        <p:xfrm>
          <a:off x="4132731" y="331720"/>
          <a:ext cx="4753359" cy="4811780"/>
        </p:xfrm>
        <a:graphic>
          <a:graphicData uri="http://schemas.openxmlformats.org/drawingml/2006/table">
            <a:tbl>
              <a:tblPr/>
              <a:tblGrid>
                <a:gridCol w="992462">
                  <a:extLst>
                    <a:ext uri="{9D8B030D-6E8A-4147-A177-3AD203B41FA5}">
                      <a16:colId xmlns:a16="http://schemas.microsoft.com/office/drawing/2014/main" val="331361819"/>
                    </a:ext>
                  </a:extLst>
                </a:gridCol>
                <a:gridCol w="1044441">
                  <a:extLst>
                    <a:ext uri="{9D8B030D-6E8A-4147-A177-3AD203B41FA5}">
                      <a16:colId xmlns:a16="http://schemas.microsoft.com/office/drawing/2014/main" val="1421499201"/>
                    </a:ext>
                  </a:extLst>
                </a:gridCol>
                <a:gridCol w="1077093">
                  <a:extLst>
                    <a:ext uri="{9D8B030D-6E8A-4147-A177-3AD203B41FA5}">
                      <a16:colId xmlns:a16="http://schemas.microsoft.com/office/drawing/2014/main" val="2463933167"/>
                    </a:ext>
                  </a:extLst>
                </a:gridCol>
                <a:gridCol w="793522">
                  <a:extLst>
                    <a:ext uri="{9D8B030D-6E8A-4147-A177-3AD203B41FA5}">
                      <a16:colId xmlns:a16="http://schemas.microsoft.com/office/drawing/2014/main" val="1033434348"/>
                    </a:ext>
                  </a:extLst>
                </a:gridCol>
                <a:gridCol w="845841">
                  <a:extLst>
                    <a:ext uri="{9D8B030D-6E8A-4147-A177-3AD203B41FA5}">
                      <a16:colId xmlns:a16="http://schemas.microsoft.com/office/drawing/2014/main" val="549644759"/>
                    </a:ext>
                  </a:extLst>
                </a:gridCol>
              </a:tblGrid>
              <a:tr h="240589">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Country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State</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lat</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lon</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7280154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Baharak</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36.9624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70.86874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5677588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Ishkashim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36.97669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71.45003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4434267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Kishim</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36.82093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70.09848</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00580242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Shighnan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37.5589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71.48942</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31452903"/>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Badakhshan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Zebak</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36.70442</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71.57036</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9863237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Ghormach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35.76058</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63.593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850440661"/>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Jawand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35.07173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64.12571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4587472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Andarab</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35.62599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69.18434</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4265628767"/>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a:t>
                      </a:r>
                      <a:r>
                        <a:rPr lang="en-US" sz="1200" dirty="0">
                          <a:solidFill>
                            <a:srgbClr val="000000"/>
                          </a:solidFill>
                          <a:effectLst/>
                          <a:latin typeface="Arial" panose="020B0604020202020204" pitchFamily="34" charset="0"/>
                          <a:cs typeface="Arial" panose="020B0604020202020204" pitchFamily="34" charset="0"/>
                        </a:rPr>
                        <a:t> City</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72695307"/>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Baghlani</a:t>
                      </a:r>
                      <a:r>
                        <a:rPr lang="en-US" sz="1200" dirty="0">
                          <a:solidFill>
                            <a:srgbClr val="000000"/>
                          </a:solidFill>
                          <a:effectLst/>
                          <a:latin typeface="Arial" panose="020B0604020202020204" pitchFamily="34" charset="0"/>
                          <a:cs typeface="Arial" panose="020B0604020202020204" pitchFamily="34" charset="0"/>
                        </a:rPr>
                        <a:t> </a:t>
                      </a:r>
                      <a:r>
                        <a:rPr lang="en-US" sz="1200" dirty="0" err="1">
                          <a:solidFill>
                            <a:srgbClr val="000000"/>
                          </a:solidFill>
                          <a:effectLst/>
                          <a:latin typeface="Arial" panose="020B0604020202020204" pitchFamily="34" charset="0"/>
                          <a:cs typeface="Arial" panose="020B0604020202020204" pitchFamily="34" charset="0"/>
                        </a:rPr>
                        <a:t>Jadid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7597174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Burka</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74388798"/>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Doshi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10006393"/>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Khinjan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6412755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Nahrin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30516432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Puli </a:t>
                      </a:r>
                      <a:r>
                        <a:rPr lang="en-US" sz="1200" dirty="0" err="1">
                          <a:solidFill>
                            <a:srgbClr val="000000"/>
                          </a:solidFill>
                          <a:effectLst/>
                          <a:latin typeface="Arial" panose="020B0604020202020204" pitchFamily="34" charset="0"/>
                          <a:cs typeface="Arial" panose="020B0604020202020204" pitchFamily="34" charset="0"/>
                        </a:rPr>
                        <a:t>Khumri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35.96299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68.70387</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62661458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367572205"/>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Kaldar</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929189769"/>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Khulm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980963194"/>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Balkh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Mazar-</a:t>
                      </a:r>
                      <a:r>
                        <a:rPr lang="en-US" sz="1200" dirty="0" err="1">
                          <a:solidFill>
                            <a:srgbClr val="000000"/>
                          </a:solidFill>
                          <a:effectLst/>
                          <a:latin typeface="Arial" panose="020B0604020202020204" pitchFamily="34" charset="0"/>
                          <a:cs typeface="Arial" panose="020B0604020202020204" pitchFamily="34" charset="0"/>
                        </a:rPr>
                        <a:t>i</a:t>
                      </a:r>
                      <a:r>
                        <a:rPr lang="en-US" sz="1200" dirty="0">
                          <a:solidFill>
                            <a:srgbClr val="000000"/>
                          </a:solidFill>
                          <a:effectLst/>
                          <a:latin typeface="Arial" panose="020B0604020202020204" pitchFamily="34" charset="0"/>
                          <a:cs typeface="Arial" panose="020B0604020202020204" pitchFamily="34" charset="0"/>
                        </a:rPr>
                        <a:t>-Sharif</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36.70745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67.10885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786074914"/>
                  </a:ext>
                </a:extLst>
              </a:tr>
            </a:tbl>
          </a:graphicData>
        </a:graphic>
      </p:graphicFrame>
      <p:sp>
        <p:nvSpPr>
          <p:cNvPr id="3" name="Text Placeholder 2">
            <a:extLst>
              <a:ext uri="{FF2B5EF4-FFF2-40B4-BE49-F238E27FC236}">
                <a16:creationId xmlns:a16="http://schemas.microsoft.com/office/drawing/2014/main" id="{03100C7D-624F-E348-2C5B-3F55853FBB1E}"/>
              </a:ext>
            </a:extLst>
          </p:cNvPr>
          <p:cNvSpPr>
            <a:spLocks noGrp="1"/>
          </p:cNvSpPr>
          <p:nvPr>
            <p:ph type="body" idx="1"/>
          </p:nvPr>
        </p:nvSpPr>
        <p:spPr>
          <a:xfrm>
            <a:off x="311700" y="1152475"/>
            <a:ext cx="3821031" cy="3659305"/>
          </a:xfrm>
        </p:spPr>
        <p:txBody>
          <a:bodyPr>
            <a:normAutofit lnSpcReduction="10000"/>
          </a:bodyPr>
          <a:lstStyle/>
          <a:p>
            <a:r>
              <a:rPr lang="en-US" sz="2000" dirty="0"/>
              <a:t>41,765 pairs</a:t>
            </a:r>
            <a:br>
              <a:rPr lang="en-US" sz="2000" dirty="0"/>
            </a:br>
            <a:r>
              <a:rPr lang="en-US" sz="1150" dirty="0">
                <a:hlinkClick r:id="rId3"/>
              </a:rPr>
              <a:t>https://www.here.com/platform/geocoding</a:t>
            </a:r>
            <a:endParaRPr lang="en-US" sz="1150" dirty="0"/>
          </a:p>
          <a:p>
            <a:pPr lvl="1"/>
            <a:endParaRPr lang="en-US" dirty="0"/>
          </a:p>
          <a:p>
            <a:r>
              <a:rPr lang="en-US" sz="2000" dirty="0"/>
              <a:t>Provides coordinates for each country-state-country pair</a:t>
            </a:r>
          </a:p>
          <a:p>
            <a:pPr lvl="1"/>
            <a:endParaRPr lang="en-US" sz="1600" dirty="0"/>
          </a:p>
          <a:p>
            <a:r>
              <a:rPr lang="en-US" sz="2000" dirty="0"/>
              <a:t>Different providers, “Here Maps” in this case</a:t>
            </a:r>
          </a:p>
          <a:p>
            <a:pPr lvl="1"/>
            <a:r>
              <a:rPr lang="en-US" sz="1600" dirty="0"/>
              <a:t>Demo code in repo</a:t>
            </a:r>
            <a:br>
              <a:rPr lang="en-US" sz="1600" dirty="0"/>
            </a:br>
            <a:r>
              <a:rPr lang="en-US" sz="1600" dirty="0">
                <a:latin typeface="Courier New" panose="02070309020205020404" pitchFamily="49" charset="0"/>
                <a:cs typeface="Courier New" panose="02070309020205020404" pitchFamily="49" charset="0"/>
              </a:rPr>
              <a:t>geocoding </a:t>
            </a:r>
            <a:r>
              <a:rPr lang="en-US" sz="1600" dirty="0" err="1">
                <a:latin typeface="Courier New" panose="02070309020205020404" pitchFamily="49" charset="0"/>
                <a:cs typeface="Courier New" panose="02070309020205020404" pitchFamily="49" charset="0"/>
              </a:rPr>
              <a:t>example.py</a:t>
            </a:r>
            <a:endParaRPr lang="en-US" sz="1600" dirty="0"/>
          </a:p>
        </p:txBody>
      </p:sp>
    </p:spTree>
    <p:extLst>
      <p:ext uri="{BB962C8B-B14F-4D97-AF65-F5344CB8AC3E}">
        <p14:creationId xmlns:p14="http://schemas.microsoft.com/office/powerpoint/2010/main" val="1567746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spTree>
    <p:extLst>
      <p:ext uri="{BB962C8B-B14F-4D97-AF65-F5344CB8AC3E}">
        <p14:creationId xmlns:p14="http://schemas.microsoft.com/office/powerpoint/2010/main" val="767668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normAutofit lnSpcReduction="10000"/>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Join table</a:t>
            </a:r>
          </a:p>
          <a:p>
            <a:pPr lvl="1"/>
            <a:r>
              <a:rPr lang="en-US" dirty="0">
                <a:latin typeface="Courier New" panose="02070309020205020404" pitchFamily="49" charset="0"/>
                <a:cs typeface="Courier New" panose="02070309020205020404" pitchFamily="49" charset="0"/>
              </a:rPr>
              <a:t>country, state, county, latitude, longitude</a:t>
            </a:r>
          </a:p>
          <a:p>
            <a:pPr marL="596900" lvl="1" indent="0">
              <a:buNone/>
            </a:pPr>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p:txBody>
      </p:sp>
      <p:sp>
        <p:nvSpPr>
          <p:cNvPr id="6" name="Right Brace 5">
            <a:extLst>
              <a:ext uri="{FF2B5EF4-FFF2-40B4-BE49-F238E27FC236}">
                <a16:creationId xmlns:a16="http://schemas.microsoft.com/office/drawing/2014/main" id="{AD6949E7-737E-5BD5-F21A-D5162CADB1DD}"/>
              </a:ext>
            </a:extLst>
          </p:cNvPr>
          <p:cNvSpPr/>
          <p:nvPr/>
        </p:nvSpPr>
        <p:spPr>
          <a:xfrm rot="5400000">
            <a:off x="6192371" y="1692091"/>
            <a:ext cx="430306" cy="2980764"/>
          </a:xfrm>
          <a:prstGeom prst="rightBrace">
            <a:avLst>
              <a:gd name="adj1" fmla="val 83854"/>
              <a:gd name="adj2" fmla="val 8416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AEE8C9D-00E3-58B6-46A2-ACE73112989C}"/>
              </a:ext>
            </a:extLst>
          </p:cNvPr>
          <p:cNvSpPr/>
          <p:nvPr/>
        </p:nvSpPr>
        <p:spPr>
          <a:xfrm rot="16200000">
            <a:off x="4152901" y="2225772"/>
            <a:ext cx="430306" cy="2720787"/>
          </a:xfrm>
          <a:prstGeom prst="rightBrace">
            <a:avLst>
              <a:gd name="adj1" fmla="val 83854"/>
              <a:gd name="adj2" fmla="val 8779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50DB265A-F307-1465-A8B0-07AA41402299}"/>
              </a:ext>
            </a:extLst>
          </p:cNvPr>
          <p:cNvSpPr/>
          <p:nvPr/>
        </p:nvSpPr>
        <p:spPr>
          <a:xfrm rot="5400000">
            <a:off x="3422281" y="607354"/>
            <a:ext cx="430306" cy="3052493"/>
          </a:xfrm>
          <a:prstGeom prst="rightBrace">
            <a:avLst>
              <a:gd name="adj1" fmla="val 83854"/>
              <a:gd name="adj2" fmla="val 5793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340A2E-78E6-6FC0-5609-F4B95983F772}"/>
              </a:ext>
            </a:extLst>
          </p:cNvPr>
          <p:cNvSpPr/>
          <p:nvPr/>
        </p:nvSpPr>
        <p:spPr>
          <a:xfrm rot="16200000">
            <a:off x="2791382" y="846319"/>
            <a:ext cx="430306" cy="3381948"/>
          </a:xfrm>
          <a:prstGeom prst="rightBrace">
            <a:avLst>
              <a:gd name="adj1" fmla="val 83854"/>
              <a:gd name="adj2" fmla="val 6121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8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A22-D169-F59F-5602-862F214E471C}"/>
              </a:ext>
            </a:extLst>
          </p:cNvPr>
          <p:cNvSpPr>
            <a:spLocks noGrp="1"/>
          </p:cNvSpPr>
          <p:nvPr>
            <p:ph type="title"/>
          </p:nvPr>
        </p:nvSpPr>
        <p:spPr/>
        <p:txBody>
          <a:bodyPr>
            <a:normAutofit fontScale="90000"/>
          </a:bodyPr>
          <a:lstStyle/>
          <a:p>
            <a:r>
              <a:rPr lang="en-US" dirty="0"/>
              <a:t>How to work with big data sets?</a:t>
            </a:r>
          </a:p>
        </p:txBody>
      </p:sp>
      <p:sp>
        <p:nvSpPr>
          <p:cNvPr id="3" name="Text Placeholder 2">
            <a:extLst>
              <a:ext uri="{FF2B5EF4-FFF2-40B4-BE49-F238E27FC236}">
                <a16:creationId xmlns:a16="http://schemas.microsoft.com/office/drawing/2014/main" id="{F7E0BC9D-B871-30C1-867C-F509802E1E2B}"/>
              </a:ext>
            </a:extLst>
          </p:cNvPr>
          <p:cNvSpPr>
            <a:spLocks noGrp="1"/>
          </p:cNvSpPr>
          <p:nvPr>
            <p:ph type="body" idx="1"/>
          </p:nvPr>
        </p:nvSpPr>
        <p:spPr/>
        <p:txBody>
          <a:bodyPr/>
          <a:lstStyle/>
          <a:p>
            <a:pPr marL="596900" indent="-457200">
              <a:buFont typeface="+mj-lt"/>
              <a:buAutoNum type="arabicPeriod"/>
            </a:pPr>
            <a:r>
              <a:rPr lang="en-US" dirty="0"/>
              <a:t>Develop toy example locally</a:t>
            </a:r>
          </a:p>
          <a:p>
            <a:pPr lvl="1"/>
            <a:endParaRPr lang="en-US" dirty="0"/>
          </a:p>
          <a:p>
            <a:pPr marL="596900" indent="-457200">
              <a:buFont typeface="+mj-lt"/>
              <a:buAutoNum type="arabicPeriod"/>
            </a:pPr>
            <a:r>
              <a:rPr lang="en-US" dirty="0"/>
              <a:t>Move data &amp; code to the Cluster</a:t>
            </a:r>
          </a:p>
          <a:p>
            <a:pPr marL="1054100" lvl="1" indent="-457200">
              <a:buFont typeface="+mj-lt"/>
              <a:buAutoNum type="arabicPeriod"/>
            </a:pPr>
            <a:endParaRPr lang="en-US" dirty="0"/>
          </a:p>
          <a:p>
            <a:pPr marL="596900" indent="-457200">
              <a:buFont typeface="+mj-lt"/>
              <a:buAutoNum type="arabicPeriod"/>
            </a:pPr>
            <a:r>
              <a:rPr lang="en-US" dirty="0"/>
              <a:t>Scale example to use entire data set</a:t>
            </a:r>
          </a:p>
        </p:txBody>
      </p:sp>
    </p:spTree>
    <p:extLst>
      <p:ext uri="{BB962C8B-B14F-4D97-AF65-F5344CB8AC3E}">
        <p14:creationId xmlns:p14="http://schemas.microsoft.com/office/powerpoint/2010/main" val="2842523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lnSpcReduction="10000"/>
          </a:bodyPr>
          <a:lstStyle/>
          <a:p>
            <a:r>
              <a:rPr lang="en-US" dirty="0"/>
              <a:t>Understand the problem &amp; the how to use the data</a:t>
            </a:r>
          </a:p>
          <a:p>
            <a:pPr marL="596900" lvl="1" indent="0">
              <a:buNone/>
            </a:pPr>
            <a:endParaRPr lang="en-US" dirty="0"/>
          </a:p>
          <a:p>
            <a:r>
              <a:rPr lang="en-US" dirty="0"/>
              <a:t>Develop a toy example</a:t>
            </a:r>
          </a:p>
          <a:p>
            <a:pPr lvl="1"/>
            <a:r>
              <a:rPr lang="en-US" dirty="0"/>
              <a:t>Vertical prototype</a:t>
            </a:r>
          </a:p>
          <a:p>
            <a:pPr lvl="1"/>
            <a:r>
              <a:rPr lang="en-US" dirty="0"/>
              <a:t>“Divide and conquer”</a:t>
            </a:r>
          </a:p>
          <a:p>
            <a:pPr lvl="2"/>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Merge all datasets</a:t>
            </a:r>
          </a:p>
          <a:p>
            <a:pPr lvl="1"/>
            <a:r>
              <a:rPr lang="en-US" dirty="0"/>
              <a:t>Develop this locally on your device</a:t>
            </a:r>
          </a:p>
          <a:p>
            <a:pPr lvl="1"/>
            <a:r>
              <a:rPr lang="en-US" dirty="0"/>
              <a:t>Load one TSGI file</a:t>
            </a:r>
          </a:p>
          <a:p>
            <a:pPr lvl="2"/>
            <a:r>
              <a:rPr lang="en-US" dirty="0"/>
              <a:t>E.g. year 2022</a:t>
            </a:r>
          </a:p>
          <a:p>
            <a:pPr lvl="2"/>
            <a:r>
              <a:rPr lang="en-US" dirty="0"/>
              <a:t>E.g. only Massachusetts counties, only east coast counties, …</a:t>
            </a:r>
          </a:p>
          <a:p>
            <a:pPr lvl="1"/>
            <a:r>
              <a:rPr lang="en-US" dirty="0"/>
              <a:t>Load one NOAA CPC file (same year)</a:t>
            </a:r>
          </a:p>
          <a:p>
            <a:pPr lvl="1"/>
            <a:r>
              <a:rPr lang="en-US" dirty="0"/>
              <a:t>Merge both using the join table</a:t>
            </a:r>
          </a:p>
        </p:txBody>
      </p:sp>
    </p:spTree>
    <p:extLst>
      <p:ext uri="{BB962C8B-B14F-4D97-AF65-F5344CB8AC3E}">
        <p14:creationId xmlns:p14="http://schemas.microsoft.com/office/powerpoint/2010/main" val="4044159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Analyze the dataset</a:t>
            </a:r>
          </a:p>
          <a:p>
            <a:pPr lvl="1"/>
            <a:r>
              <a:rPr lang="en-US" dirty="0"/>
              <a:t>For each county</a:t>
            </a:r>
          </a:p>
          <a:p>
            <a:pPr lvl="2"/>
            <a:r>
              <a:rPr lang="en-US" dirty="0"/>
              <a:t>Collect all rainy days </a:t>
            </a:r>
            <a:r>
              <a:rPr lang="en-US" dirty="0">
                <a:sym typeface="Wingdings" pitchFamily="2" charset="2"/>
              </a:rPr>
              <a:t> compute average sentiment score</a:t>
            </a:r>
          </a:p>
          <a:p>
            <a:pPr lvl="2"/>
            <a:r>
              <a:rPr lang="en-US" dirty="0"/>
              <a:t>Collect all non-rainy days </a:t>
            </a:r>
            <a:r>
              <a:rPr lang="en-US" dirty="0">
                <a:sym typeface="Wingdings" pitchFamily="2" charset="2"/>
              </a:rPr>
              <a:t> compute average sentiment score</a:t>
            </a:r>
          </a:p>
          <a:p>
            <a:pPr lvl="2"/>
            <a:r>
              <a:rPr lang="en-US" dirty="0">
                <a:sym typeface="Wingdings" pitchFamily="2" charset="2"/>
              </a:rPr>
              <a:t>Return difference</a:t>
            </a:r>
          </a:p>
          <a:p>
            <a:pPr lvl="1"/>
            <a:r>
              <a:rPr lang="en-US" dirty="0">
                <a:sym typeface="Wingdings" pitchFamily="2" charset="2"/>
              </a:rPr>
              <a:t>Aggregate differences per country</a:t>
            </a:r>
            <a:endParaRPr lang="en-US" dirty="0"/>
          </a:p>
        </p:txBody>
      </p:sp>
    </p:spTree>
    <p:extLst>
      <p:ext uri="{BB962C8B-B14F-4D97-AF65-F5344CB8AC3E}">
        <p14:creationId xmlns:p14="http://schemas.microsoft.com/office/powerpoint/2010/main" val="2194608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AF76F3ED-1A87-A059-B365-09BFB55E371B}"/>
              </a:ext>
            </a:extLst>
          </p:cNvPr>
          <p:cNvPicPr>
            <a:picLocks noChangeAspect="1"/>
          </p:cNvPicPr>
          <p:nvPr/>
        </p:nvPicPr>
        <p:blipFill>
          <a:blip r:embed="rId4"/>
          <a:stretch>
            <a:fillRect/>
          </a:stretch>
        </p:blipFill>
        <p:spPr>
          <a:xfrm rot="418503">
            <a:off x="4598353" y="1967315"/>
            <a:ext cx="5031866" cy="5774382"/>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212228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2</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Openly available data sets</a:t>
            </a:r>
          </a:p>
          <a:p>
            <a:pPr lvl="1"/>
            <a:r>
              <a:rPr lang="en-US" dirty="0"/>
              <a:t>TSGI &amp; NOAA CPC precipitation</a:t>
            </a:r>
          </a:p>
          <a:p>
            <a:pPr lvl="1"/>
            <a:r>
              <a:rPr lang="en-US" dirty="0"/>
              <a:t>Join both using a geocoding look-up table</a:t>
            </a:r>
          </a:p>
          <a:p>
            <a:pPr lvl="1"/>
            <a:r>
              <a:rPr lang="en-US" dirty="0"/>
              <a:t>Translate county coordinates to best-matching precipitation data</a:t>
            </a:r>
          </a:p>
          <a:p>
            <a:pPr lvl="1"/>
            <a:endParaRPr lang="en-US" dirty="0"/>
          </a:p>
          <a:p>
            <a:r>
              <a:rPr lang="en-US" dirty="0"/>
              <a:t>Toy examples locally, full scale version remotely</a:t>
            </a:r>
          </a:p>
          <a:p>
            <a:endParaRPr lang="en-US" dirty="0"/>
          </a:p>
          <a:p>
            <a:r>
              <a:rPr lang="en-US" dirty="0"/>
              <a:t>We now have a functional prototype for our research question</a:t>
            </a:r>
          </a:p>
        </p:txBody>
      </p:sp>
    </p:spTree>
    <p:extLst>
      <p:ext uri="{BB962C8B-B14F-4D97-AF65-F5344CB8AC3E}">
        <p14:creationId xmlns:p14="http://schemas.microsoft.com/office/powerpoint/2010/main" val="606446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algn="ctr">
              <a:buClr>
                <a:schemeClr val="dk1"/>
              </a:buClr>
              <a:buSzPts val="3111"/>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dirty="0"/>
              <a:t>Parallelism</a:t>
            </a:r>
          </a:p>
          <a:p>
            <a:r>
              <a:rPr lang="en-US" dirty="0"/>
              <a:t>Memory</a:t>
            </a:r>
          </a:p>
          <a:p>
            <a:r>
              <a:rPr lang="en-US" dirty="0"/>
              <a:t>Storage</a:t>
            </a:r>
          </a:p>
          <a:p>
            <a:r>
              <a:rPr lang="en-US" b="1" dirty="0"/>
              <a:t>Environment and Dependencies</a:t>
            </a:r>
          </a:p>
          <a:p>
            <a:r>
              <a:rPr lang="en-US" b="1" dirty="0"/>
              <a:t>Batch Systems</a:t>
            </a:r>
          </a:p>
          <a:p>
            <a:r>
              <a:rPr lang="en-US" b="1" dirty="0"/>
              <a:t>Data Transfer</a:t>
            </a:r>
          </a:p>
          <a:p>
            <a:r>
              <a:rPr lang="en-US" b="1" dirty="0"/>
              <a:t>Error Handling and Debugging</a:t>
            </a:r>
          </a:p>
          <a:p>
            <a:r>
              <a:rPr lang="en-US" dirty="0"/>
              <a:t>Optimizations</a:t>
            </a:r>
          </a:p>
          <a:p>
            <a:r>
              <a:rPr lang="en-US" dirty="0"/>
              <a:t>Networking</a:t>
            </a:r>
          </a:p>
          <a:p>
            <a:r>
              <a:rPr lang="en-US" dirty="0"/>
              <a:t>Code Scalability</a:t>
            </a:r>
          </a:p>
        </p:txBody>
      </p:sp>
    </p:spTree>
    <p:extLst>
      <p:ext uri="{BB962C8B-B14F-4D97-AF65-F5344CB8AC3E}">
        <p14:creationId xmlns:p14="http://schemas.microsoft.com/office/powerpoint/2010/main" val="356870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fontScale="92500" lnSpcReduction="10000"/>
          </a:bodyPr>
          <a:lstStyle/>
          <a:p>
            <a:r>
              <a:rPr lang="en-US" dirty="0"/>
              <a:t>Big Data</a:t>
            </a:r>
          </a:p>
          <a:p>
            <a:pPr lvl="1"/>
            <a:r>
              <a:rPr lang="en-US" dirty="0"/>
              <a:t>Volume, Velocity, and Variety (3Vs)</a:t>
            </a:r>
          </a:p>
          <a:p>
            <a:pPr lvl="1"/>
            <a:r>
              <a:rPr lang="en-US" dirty="0"/>
              <a:t>Also: Veracity and Value</a:t>
            </a:r>
          </a:p>
          <a:p>
            <a:pPr lvl="1"/>
            <a:endParaRPr lang="en-US" dirty="0"/>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pPr lvl="1"/>
            <a:endParaRPr lang="en-US" dirty="0"/>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154A-D761-1F8B-C1B3-D271C22A4B59}"/>
              </a:ext>
            </a:extLst>
          </p:cNvPr>
          <p:cNvSpPr>
            <a:spLocks noGrp="1"/>
          </p:cNvSpPr>
          <p:nvPr>
            <p:ph type="title"/>
          </p:nvPr>
        </p:nvSpPr>
        <p:spPr/>
        <p:txBody>
          <a:bodyPr>
            <a:normAutofit fontScale="90000"/>
          </a:bodyPr>
          <a:lstStyle/>
          <a:p>
            <a:r>
              <a:rPr lang="en-US" dirty="0"/>
              <a:t>Copy your Script to the FASRC</a:t>
            </a:r>
          </a:p>
        </p:txBody>
      </p:sp>
      <p:sp>
        <p:nvSpPr>
          <p:cNvPr id="3" name="Text Placeholder 2">
            <a:extLst>
              <a:ext uri="{FF2B5EF4-FFF2-40B4-BE49-F238E27FC236}">
                <a16:creationId xmlns:a16="http://schemas.microsoft.com/office/drawing/2014/main" id="{F334891C-1623-84AB-FA45-D4F38E52445E}"/>
              </a:ext>
            </a:extLst>
          </p:cNvPr>
          <p:cNvSpPr>
            <a:spLocks noGrp="1"/>
          </p:cNvSpPr>
          <p:nvPr>
            <p:ph type="body" idx="1"/>
          </p:nvPr>
        </p:nvSpPr>
        <p:spPr/>
        <p:txBody>
          <a:bodyPr>
            <a:normAutofit lnSpcReduction="10000"/>
          </a:bodyPr>
          <a:lstStyle/>
          <a:p>
            <a:r>
              <a:rPr lang="en-US" dirty="0"/>
              <a:t>Using the command line or the web interface</a:t>
            </a:r>
          </a:p>
          <a:p>
            <a:pPr lvl="1"/>
            <a:r>
              <a:rPr lang="en-US" sz="1800" kern="100" dirty="0" err="1">
                <a:effectLst/>
                <a:latin typeface="Courier New" panose="02070309020205020404" pitchFamily="49" charset="0"/>
                <a:ea typeface="Calibri" panose="020F0502020204030204" pitchFamily="34" charset="0"/>
                <a:cs typeface="Times New Roman" panose="02020603050405020304" pitchFamily="18" charset="0"/>
              </a:rPr>
              <a:t>scp</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 -r ./*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hlinkClick r:id="rId2"/>
              </a:rPr>
              <a:t>USER@login.rc.fas.harvard.edu:/DEST/</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pPr lvl="1"/>
            <a:r>
              <a:rPr lang="en-US" dirty="0"/>
              <a:t>Replace </a:t>
            </a:r>
            <a:r>
              <a:rPr lang="en-US" sz="2000" kern="100" dirty="0">
                <a:effectLst/>
                <a:latin typeface="Courier New" panose="02070309020205020404" pitchFamily="49" charset="0"/>
                <a:ea typeface="Calibri" panose="020F0502020204030204" pitchFamily="34" charset="0"/>
                <a:cs typeface="Times New Roman" panose="02020603050405020304" pitchFamily="18" charset="0"/>
              </a:rPr>
              <a:t>USER </a:t>
            </a:r>
            <a:r>
              <a:rPr lang="en-US" dirty="0"/>
              <a:t>and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/DEST/</a:t>
            </a:r>
          </a:p>
          <a:p>
            <a:pPr lvl="1"/>
            <a:r>
              <a:rPr lang="en-US" sz="1800" dirty="0"/>
              <a:t>Alternatively: Use the </a:t>
            </a:r>
            <a:r>
              <a:rPr lang="en-US" sz="1800" dirty="0" err="1"/>
              <a:t>Jupyter</a:t>
            </a:r>
            <a:r>
              <a:rPr lang="en-US" sz="1800" dirty="0"/>
              <a:t> web interface to create a new Python file</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endParaRPr lang="en-US" dirty="0"/>
          </a:p>
          <a:p>
            <a:r>
              <a:rPr lang="en-US" dirty="0"/>
              <a:t>Test in an interactive session</a:t>
            </a:r>
          </a:p>
          <a:p>
            <a:pPr lvl="1"/>
            <a:r>
              <a:rPr lang="en-US" dirty="0"/>
              <a:t>Make sure you run code only on compute nodes</a:t>
            </a:r>
          </a:p>
          <a:p>
            <a:pPr lvl="1"/>
            <a:r>
              <a:rPr lang="en-US" dirty="0"/>
              <a:t>Use the workshop environment we created earlier</a:t>
            </a:r>
          </a:p>
          <a:p>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079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EBE7-780F-1CB7-B08F-F43E35C2F92A}"/>
              </a:ext>
            </a:extLst>
          </p:cNvPr>
          <p:cNvSpPr>
            <a:spLocks noGrp="1"/>
          </p:cNvSpPr>
          <p:nvPr>
            <p:ph type="title"/>
          </p:nvPr>
        </p:nvSpPr>
        <p:spPr/>
        <p:txBody>
          <a:bodyPr>
            <a:normAutofit fontScale="90000"/>
          </a:bodyPr>
          <a:lstStyle/>
          <a:p>
            <a:r>
              <a:rPr lang="en-US" dirty="0"/>
              <a:t>Feedback &amp; Output</a:t>
            </a:r>
          </a:p>
        </p:txBody>
      </p:sp>
      <p:sp>
        <p:nvSpPr>
          <p:cNvPr id="3" name="Text Placeholder 2">
            <a:extLst>
              <a:ext uri="{FF2B5EF4-FFF2-40B4-BE49-F238E27FC236}">
                <a16:creationId xmlns:a16="http://schemas.microsoft.com/office/drawing/2014/main" id="{F5F1424C-2C12-EAFA-8EF0-59C42E3508F0}"/>
              </a:ext>
            </a:extLst>
          </p:cNvPr>
          <p:cNvSpPr>
            <a:spLocks noGrp="1"/>
          </p:cNvSpPr>
          <p:nvPr>
            <p:ph type="body" idx="1"/>
          </p:nvPr>
        </p:nvSpPr>
        <p:spPr>
          <a:xfrm>
            <a:off x="311700" y="1152475"/>
            <a:ext cx="8520600" cy="3456101"/>
          </a:xfrm>
        </p:spPr>
        <p:txBody>
          <a:bodyPr>
            <a:normAutofit fontScale="92500" lnSpcReduction="10000"/>
          </a:bodyPr>
          <a:lstStyle/>
          <a:p>
            <a:r>
              <a:rPr lang="en-US" dirty="0"/>
              <a:t>Feedback is not as easy to obtain, especially when running asynchronously</a:t>
            </a:r>
          </a:p>
          <a:p>
            <a:pPr lvl="1"/>
            <a:r>
              <a:rPr lang="en-US" dirty="0"/>
              <a:t>Add print-statements to your code to log important events</a:t>
            </a:r>
          </a:p>
          <a:p>
            <a:pPr lvl="2"/>
            <a:r>
              <a:rPr lang="en-US" dirty="0"/>
              <a:t>Loaded dataset A, B, C</a:t>
            </a:r>
          </a:p>
          <a:p>
            <a:pPr lvl="2"/>
            <a:r>
              <a:rPr lang="en-US" dirty="0"/>
              <a:t>Finished augmenting tweets with coordinates</a:t>
            </a:r>
          </a:p>
          <a:p>
            <a:pPr lvl="2"/>
            <a:r>
              <a:rPr lang="en-US" dirty="0"/>
              <a:t>Finished analysis</a:t>
            </a:r>
          </a:p>
          <a:p>
            <a:pPr lvl="2"/>
            <a:r>
              <a:rPr lang="en-US" dirty="0"/>
              <a:t>Finished running</a:t>
            </a:r>
          </a:p>
          <a:p>
            <a:pPr lvl="2"/>
            <a:endParaRPr lang="en-US" dirty="0"/>
          </a:p>
          <a:p>
            <a:pPr lvl="1"/>
            <a:r>
              <a:rPr lang="en-US" dirty="0"/>
              <a:t>Write your results to a file</a:t>
            </a:r>
          </a:p>
          <a:p>
            <a:pPr lvl="2"/>
            <a:r>
              <a:rPr lang="en-US" dirty="0"/>
              <a:t>Can’t be the dataset-source directory</a:t>
            </a:r>
          </a:p>
          <a:p>
            <a:pPr lvl="2"/>
            <a:r>
              <a:rPr lang="en-US" dirty="0"/>
              <a:t>Home folder is usable for results files</a:t>
            </a:r>
          </a:p>
        </p:txBody>
      </p:sp>
    </p:spTree>
    <p:extLst>
      <p:ext uri="{BB962C8B-B14F-4D97-AF65-F5344CB8AC3E}">
        <p14:creationId xmlns:p14="http://schemas.microsoft.com/office/powerpoint/2010/main" val="408521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sp>
        <p:nvSpPr>
          <p:cNvPr id="3" name="Text Placeholder 2">
            <a:extLst>
              <a:ext uri="{FF2B5EF4-FFF2-40B4-BE49-F238E27FC236}">
                <a16:creationId xmlns:a16="http://schemas.microsoft.com/office/drawing/2014/main" id="{795540AD-1360-A24C-56CC-719DAB4000BB}"/>
              </a:ext>
            </a:extLst>
          </p:cNvPr>
          <p:cNvSpPr>
            <a:spLocks noGrp="1"/>
          </p:cNvSpPr>
          <p:nvPr>
            <p:ph type="body" idx="1"/>
          </p:nvPr>
        </p:nvSpPr>
        <p:spPr/>
        <p:txBody>
          <a:bodyPr>
            <a:normAutofit/>
          </a:bodyPr>
          <a:lstStyle/>
          <a:p>
            <a:r>
              <a:rPr lang="en-US" dirty="0"/>
              <a:t>Interactive shells good for testing, but submitting jobs is main way to run code</a:t>
            </a:r>
          </a:p>
          <a:p>
            <a:pPr lvl="1"/>
            <a:r>
              <a:rPr lang="en-US" dirty="0"/>
              <a:t>Write a script that defines what should be done</a:t>
            </a:r>
          </a:p>
          <a:p>
            <a:pPr lvl="1"/>
            <a:r>
              <a:rPr lang="en-US" dirty="0"/>
              <a:t>The script also defines the requirements (CPU, mem, …)</a:t>
            </a:r>
          </a:p>
          <a:p>
            <a:pPr lvl="1"/>
            <a:r>
              <a:rPr lang="en-US" dirty="0"/>
              <a:t>Submit job via </a:t>
            </a:r>
            <a:r>
              <a:rPr lang="en-US" dirty="0" err="1">
                <a:latin typeface="Courier New" panose="02070309020205020404" pitchFamily="49" charset="0"/>
                <a:cs typeface="Courier New" panose="02070309020205020404" pitchFamily="49" charset="0"/>
              </a:rPr>
              <a:t>sbatch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myscript.sh</a:t>
            </a:r>
            <a:endParaRPr lang="en-US" dirty="0">
              <a:latin typeface="Courier New" panose="02070309020205020404" pitchFamily="49" charset="0"/>
              <a:cs typeface="Courier New" panose="02070309020205020404" pitchFamily="49" charset="0"/>
            </a:endParaRPr>
          </a:p>
          <a:p>
            <a:pPr marL="114300" indent="0">
              <a:buNone/>
            </a:pPr>
            <a:endParaRPr lang="en-US" dirty="0">
              <a:hlinkClick r:id="rId2"/>
            </a:endParaRPr>
          </a:p>
          <a:p>
            <a:pPr marL="114300" indent="0">
              <a:buNone/>
            </a:pPr>
            <a:r>
              <a:rPr lang="en-US" sz="1800" dirty="0">
                <a:hlinkClick r:id="rId2"/>
              </a:rPr>
              <a:t>https://docs.rc.fas.harvard.edu/kb/running-jobs/#articleTOC_8</a:t>
            </a:r>
            <a:endParaRPr lang="en-US" sz="1800" dirty="0"/>
          </a:p>
          <a:p>
            <a:pPr marL="596900" lvl="1" indent="0">
              <a:buNone/>
            </a:pPr>
            <a:endParaRPr lang="en-US" dirty="0"/>
          </a:p>
        </p:txBody>
      </p:sp>
    </p:spTree>
    <p:extLst>
      <p:ext uri="{BB962C8B-B14F-4D97-AF65-F5344CB8AC3E}">
        <p14:creationId xmlns:p14="http://schemas.microsoft.com/office/powerpoint/2010/main" val="2374620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pic>
        <p:nvPicPr>
          <p:cNvPr id="8" name="Picture 7">
            <a:extLst>
              <a:ext uri="{FF2B5EF4-FFF2-40B4-BE49-F238E27FC236}">
                <a16:creationId xmlns:a16="http://schemas.microsoft.com/office/drawing/2014/main" id="{EEF5DF6F-7E0F-C3B7-8065-0116A20A3D56}"/>
              </a:ext>
            </a:extLst>
          </p:cNvPr>
          <p:cNvPicPr>
            <a:picLocks noChangeAspect="1"/>
          </p:cNvPicPr>
          <p:nvPr/>
        </p:nvPicPr>
        <p:blipFill>
          <a:blip r:embed="rId2"/>
          <a:stretch>
            <a:fillRect/>
          </a:stretch>
        </p:blipFill>
        <p:spPr>
          <a:xfrm>
            <a:off x="-1" y="1434620"/>
            <a:ext cx="8938335" cy="3420844"/>
          </a:xfrm>
          <a:prstGeom prst="rect">
            <a:avLst/>
          </a:prstGeom>
        </p:spPr>
      </p:pic>
    </p:spTree>
    <p:extLst>
      <p:ext uri="{BB962C8B-B14F-4D97-AF65-F5344CB8AC3E}">
        <p14:creationId xmlns:p14="http://schemas.microsoft.com/office/powerpoint/2010/main" val="1892790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r>
              <a:rPr lang="en-US" dirty="0"/>
              <a:t>, or command: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–U username</a:t>
            </a: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23432284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lnSpcReduction="10000"/>
          </a:bodyPr>
          <a:lstStyle/>
          <a:p>
            <a:r>
              <a:rPr lang="en-US" dirty="0"/>
              <a:t>Transfer your Python script to the FASRC</a:t>
            </a:r>
          </a:p>
          <a:p>
            <a:pPr lvl="1"/>
            <a:r>
              <a:rPr lang="en-US" dirty="0"/>
              <a:t>Copy your code to the FASRC</a:t>
            </a:r>
          </a:p>
          <a:p>
            <a:pPr lvl="1"/>
            <a:r>
              <a:rPr lang="en-US" dirty="0"/>
              <a:t>Adjust paths (to dataset files) to the FASRC locations</a:t>
            </a:r>
          </a:p>
          <a:p>
            <a:pPr lvl="1"/>
            <a:endParaRPr lang="en-US" dirty="0">
              <a:latin typeface="Courier New" panose="02070309020205020404" pitchFamily="49" charset="0"/>
              <a:cs typeface="Courier New" panose="02070309020205020404" pitchFamily="49" charset="0"/>
            </a:endParaRPr>
          </a:p>
          <a:p>
            <a:r>
              <a:rPr lang="en-US" dirty="0"/>
              <a:t>Run your script in an interactive session</a:t>
            </a:r>
          </a:p>
          <a:p>
            <a:pPr lvl="1"/>
            <a:r>
              <a:rPr lang="en-US" dirty="0"/>
              <a:t>Write results to a file</a:t>
            </a:r>
          </a:p>
          <a:p>
            <a:pPr lvl="1"/>
            <a:r>
              <a:rPr lang="en-US" dirty="0"/>
              <a:t>Time the execution</a:t>
            </a:r>
          </a:p>
          <a:p>
            <a:pPr lvl="1"/>
            <a:r>
              <a:rPr lang="en-US" dirty="0"/>
              <a:t>Compare speed with local machine</a:t>
            </a:r>
          </a:p>
          <a:p>
            <a:endParaRPr lang="en-US" dirty="0"/>
          </a:p>
        </p:txBody>
      </p:sp>
    </p:spTree>
    <p:extLst>
      <p:ext uri="{BB962C8B-B14F-4D97-AF65-F5344CB8AC3E}">
        <p14:creationId xmlns:p14="http://schemas.microsoft.com/office/powerpoint/2010/main" val="2998722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Run your script as a </a:t>
            </a:r>
            <a:r>
              <a:rPr lang="en-US" dirty="0" err="1"/>
              <a:t>sbatch</a:t>
            </a:r>
            <a:r>
              <a:rPr lang="en-US" dirty="0"/>
              <a:t> job</a:t>
            </a:r>
          </a:p>
          <a:p>
            <a:pPr lvl="1"/>
            <a:r>
              <a:rPr lang="en-US" dirty="0"/>
              <a:t>Submit your job for asynchronous execution</a:t>
            </a:r>
          </a:p>
          <a:p>
            <a:pPr lvl="1"/>
            <a:endParaRPr lang="en-US" dirty="0"/>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2843295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452D8152-4E2A-EB6C-5191-FCC5E97B2535}"/>
              </a:ext>
            </a:extLst>
          </p:cNvPr>
          <p:cNvPicPr>
            <a:picLocks noChangeAspect="1"/>
          </p:cNvPicPr>
          <p:nvPr/>
        </p:nvPicPr>
        <p:blipFill>
          <a:blip r:embed="rId4"/>
          <a:stretch>
            <a:fillRect/>
          </a:stretch>
        </p:blipFill>
        <p:spPr>
          <a:xfrm rot="553644">
            <a:off x="4519727" y="2126726"/>
            <a:ext cx="4949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041236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3</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a:bodyPr>
          <a:lstStyle/>
          <a:p>
            <a:r>
              <a:rPr lang="en-US" dirty="0"/>
              <a:t>Transferring scripts to remote environment requires small code changes</a:t>
            </a:r>
          </a:p>
          <a:p>
            <a:pPr lvl="1"/>
            <a:r>
              <a:rPr lang="en-US" dirty="0"/>
              <a:t>Paths to files</a:t>
            </a:r>
          </a:p>
          <a:p>
            <a:pPr lvl="1"/>
            <a:r>
              <a:rPr lang="en-US" dirty="0"/>
              <a:t>Logs</a:t>
            </a:r>
          </a:p>
          <a:p>
            <a:pPr lvl="1"/>
            <a:r>
              <a:rPr lang="en-US" dirty="0"/>
              <a:t>Results</a:t>
            </a:r>
          </a:p>
          <a:p>
            <a:pPr lvl="1"/>
            <a:endParaRPr lang="en-US" dirty="0"/>
          </a:p>
          <a:p>
            <a:r>
              <a:rPr lang="en-US" dirty="0"/>
              <a:t>Running scripts interactively or asynchronously</a:t>
            </a:r>
          </a:p>
        </p:txBody>
      </p:sp>
    </p:spTree>
    <p:extLst>
      <p:ext uri="{BB962C8B-B14F-4D97-AF65-F5344CB8AC3E}">
        <p14:creationId xmlns:p14="http://schemas.microsoft.com/office/powerpoint/2010/main" val="3828763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Performance Optimization</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5A19-4010-2C9A-940D-6D8E62F3DA61}"/>
              </a:ext>
            </a:extLst>
          </p:cNvPr>
          <p:cNvSpPr>
            <a:spLocks noGrp="1"/>
          </p:cNvSpPr>
          <p:nvPr>
            <p:ph type="title"/>
          </p:nvPr>
        </p:nvSpPr>
        <p:spPr/>
        <p:txBody>
          <a:bodyPr>
            <a:normAutofit fontScale="90000"/>
          </a:bodyPr>
          <a:lstStyle/>
          <a:p>
            <a:r>
              <a:rPr lang="en-US" dirty="0"/>
              <a:t>Compare Runtime: Local vs. FASRC</a:t>
            </a:r>
          </a:p>
        </p:txBody>
      </p:sp>
      <p:sp>
        <p:nvSpPr>
          <p:cNvPr id="3" name="Text Placeholder 2">
            <a:extLst>
              <a:ext uri="{FF2B5EF4-FFF2-40B4-BE49-F238E27FC236}">
                <a16:creationId xmlns:a16="http://schemas.microsoft.com/office/drawing/2014/main" id="{86CD303E-A255-EE9F-569C-56939C220D1A}"/>
              </a:ext>
            </a:extLst>
          </p:cNvPr>
          <p:cNvSpPr>
            <a:spLocks noGrp="1"/>
          </p:cNvSpPr>
          <p:nvPr>
            <p:ph type="body" idx="1"/>
          </p:nvPr>
        </p:nvSpPr>
        <p:spPr/>
        <p:txBody>
          <a:bodyPr/>
          <a:lstStyle/>
          <a:p>
            <a:r>
              <a:rPr lang="en-US" dirty="0"/>
              <a:t>Which system was faster?</a:t>
            </a:r>
          </a:p>
          <a:p>
            <a:pPr lvl="1"/>
            <a:r>
              <a:rPr lang="en-US" dirty="0"/>
              <a:t>My laptop:</a:t>
            </a:r>
            <a:r>
              <a:rPr lang="en-US" sz="1800" dirty="0">
                <a:latin typeface="Courier New" panose="02070309020205020404" pitchFamily="49" charset="0"/>
                <a:cs typeface="Courier New" panose="02070309020205020404" pitchFamily="49" charset="0"/>
              </a:rPr>
              <a:t> this script took 0:00:10.92sec to execute</a:t>
            </a:r>
            <a:endParaRPr lang="en-US" dirty="0">
              <a:latin typeface="Courier New" panose="02070309020205020404" pitchFamily="49" charset="0"/>
              <a:cs typeface="Courier New" panose="02070309020205020404" pitchFamily="49" charset="0"/>
            </a:endParaRPr>
          </a:p>
          <a:p>
            <a:pPr lvl="1"/>
            <a:r>
              <a:rPr lang="en-US" dirty="0"/>
              <a:t>FASRC:</a:t>
            </a:r>
            <a:r>
              <a:rPr lang="en-US" sz="1800" dirty="0">
                <a:latin typeface="Courier New" panose="02070309020205020404" pitchFamily="49" charset="0"/>
                <a:cs typeface="Courier New" panose="02070309020205020404" pitchFamily="49" charset="0"/>
              </a:rPr>
              <a:t>   this script took 0:00:18.83sec to execute</a:t>
            </a:r>
          </a:p>
          <a:p>
            <a:pPr lvl="1"/>
            <a:endParaRPr lang="en-US" dirty="0">
              <a:latin typeface="Courier New" panose="02070309020205020404" pitchFamily="49" charset="0"/>
              <a:cs typeface="Courier New" panose="02070309020205020404" pitchFamily="49" charset="0"/>
            </a:endParaRPr>
          </a:p>
          <a:p>
            <a:r>
              <a:rPr lang="en-US" dirty="0"/>
              <a:t>Why?</a:t>
            </a:r>
          </a:p>
        </p:txBody>
      </p:sp>
    </p:spTree>
    <p:extLst>
      <p:ext uri="{BB962C8B-B14F-4D97-AF65-F5344CB8AC3E}">
        <p14:creationId xmlns:p14="http://schemas.microsoft.com/office/powerpoint/2010/main" val="304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b="1" dirty="0"/>
              <a:t>Parallelism</a:t>
            </a:r>
          </a:p>
          <a:p>
            <a:r>
              <a:rPr lang="en-US" b="1" dirty="0"/>
              <a:t>Memory</a:t>
            </a:r>
          </a:p>
          <a:p>
            <a:r>
              <a:rPr lang="en-US" b="1" dirty="0"/>
              <a:t>Storage</a:t>
            </a:r>
          </a:p>
          <a:p>
            <a:r>
              <a:rPr lang="en-US" dirty="0"/>
              <a:t>Environment and Dependencies</a:t>
            </a:r>
          </a:p>
          <a:p>
            <a:r>
              <a:rPr lang="en-US" dirty="0"/>
              <a:t>Batch Systems</a:t>
            </a:r>
          </a:p>
          <a:p>
            <a:r>
              <a:rPr lang="en-US" dirty="0"/>
              <a:t>Data Transfer</a:t>
            </a:r>
          </a:p>
          <a:p>
            <a:r>
              <a:rPr lang="en-US" dirty="0"/>
              <a:t>Error Handling and Debugging</a:t>
            </a:r>
          </a:p>
          <a:p>
            <a:r>
              <a:rPr lang="en-US" b="1" dirty="0"/>
              <a:t>Optimizations</a:t>
            </a:r>
          </a:p>
          <a:p>
            <a:r>
              <a:rPr lang="en-US" dirty="0"/>
              <a:t>Networking</a:t>
            </a:r>
          </a:p>
          <a:p>
            <a:r>
              <a:rPr lang="en-US" b="1" dirty="0"/>
              <a:t>Code Scalability</a:t>
            </a:r>
          </a:p>
        </p:txBody>
      </p:sp>
    </p:spTree>
    <p:extLst>
      <p:ext uri="{BB962C8B-B14F-4D97-AF65-F5344CB8AC3E}">
        <p14:creationId xmlns:p14="http://schemas.microsoft.com/office/powerpoint/2010/main" val="3715799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normAutofit/>
          </a:bodyPr>
          <a:lstStyle/>
          <a:p>
            <a:r>
              <a:rPr lang="en-US" dirty="0"/>
              <a:t>Optimize your code</a:t>
            </a:r>
          </a:p>
          <a:p>
            <a:pPr lvl="1"/>
            <a:r>
              <a:rPr lang="en-US" dirty="0"/>
              <a:t>I/O</a:t>
            </a:r>
          </a:p>
          <a:p>
            <a:pPr lvl="1"/>
            <a:r>
              <a:rPr lang="en-US" dirty="0"/>
              <a:t>Memory</a:t>
            </a:r>
          </a:p>
          <a:p>
            <a:pPr lvl="1"/>
            <a:r>
              <a:rPr lang="en-US" dirty="0"/>
              <a:t>Storage</a:t>
            </a:r>
          </a:p>
          <a:p>
            <a:pPr lvl="1"/>
            <a:r>
              <a:rPr lang="en-US" dirty="0"/>
              <a:t>Use parallelization if possible</a:t>
            </a:r>
          </a:p>
          <a:p>
            <a:pPr lvl="1"/>
            <a:endParaRPr lang="en-US" dirty="0"/>
          </a:p>
          <a:p>
            <a:r>
              <a:rPr lang="en-US" dirty="0"/>
              <a:t>Test locally first (toy example approach)</a:t>
            </a:r>
          </a:p>
        </p:txBody>
      </p:sp>
    </p:spTree>
    <p:extLst>
      <p:ext uri="{BB962C8B-B14F-4D97-AF65-F5344CB8AC3E}">
        <p14:creationId xmlns:p14="http://schemas.microsoft.com/office/powerpoint/2010/main" val="579559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fontScale="92500"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pPr lvl="1"/>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Screen your code for optimization potential</a:t>
            </a:r>
          </a:p>
          <a:p>
            <a:pPr lvl="1"/>
            <a:r>
              <a:rPr lang="en-US" dirty="0"/>
              <a:t>Test which parts take the most time</a:t>
            </a:r>
          </a:p>
          <a:p>
            <a:pPr lvl="1"/>
            <a:r>
              <a:rPr lang="en-US" dirty="0"/>
              <a:t>Check if you run the same code repeatedly</a:t>
            </a:r>
          </a:p>
          <a:p>
            <a:pPr lvl="1"/>
            <a:r>
              <a:rPr lang="en-US" dirty="0"/>
              <a:t>Think about parallelization: which parts could profit from parallel execution?</a:t>
            </a:r>
          </a:p>
          <a:p>
            <a:pPr lvl="1"/>
            <a:r>
              <a:rPr lang="en-US" dirty="0"/>
              <a:t>What improvement might have the biggest impact on the performance of your script?</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Implement parallelization using </a:t>
            </a:r>
            <a:r>
              <a:rPr lang="en-US" dirty="0" err="1">
                <a:latin typeface="Courier New" panose="02070309020205020404" pitchFamily="49" charset="0"/>
                <a:cs typeface="Courier New" panose="02070309020205020404" pitchFamily="49" charset="0"/>
              </a:rPr>
              <a:t>joblib</a:t>
            </a:r>
            <a:endParaRPr lang="en-US" dirty="0">
              <a:latin typeface="Courier New" panose="02070309020205020404" pitchFamily="49" charset="0"/>
              <a:cs typeface="Courier New" panose="02070309020205020404" pitchFamily="49" charset="0"/>
            </a:endParaRPr>
          </a:p>
          <a:p>
            <a:pPr lvl="1"/>
            <a:r>
              <a:rPr lang="en-US" dirty="0"/>
              <a:t>When using more resources, adjust your toy example</a:t>
            </a:r>
          </a:p>
          <a:p>
            <a:pPr lvl="2"/>
            <a:r>
              <a:rPr lang="en-US" dirty="0"/>
              <a:t>E.g., run the analysis on data of the entire U.S.</a:t>
            </a:r>
          </a:p>
          <a:p>
            <a:pPr lvl="1"/>
            <a:r>
              <a:rPr lang="en-US" dirty="0">
                <a:hlinkClick r:id="rId3"/>
              </a:rPr>
              <a:t>https://joblib.readthedocs.io/en/stable/</a:t>
            </a:r>
            <a:endParaRPr lang="en-US" dirty="0"/>
          </a:p>
          <a:p>
            <a:pPr lvl="1"/>
            <a:endParaRPr lang="en-US" dirty="0"/>
          </a:p>
          <a:p>
            <a:r>
              <a:rPr lang="en-US" dirty="0"/>
              <a:t>Run the precipitation analysis for the entire world</a:t>
            </a:r>
          </a:p>
          <a:p>
            <a:pPr lvl="1"/>
            <a:r>
              <a:rPr lang="en-US" dirty="0"/>
              <a:t>Use all the data of one year, or even all the data from 2012-2023</a:t>
            </a:r>
          </a:p>
          <a:p>
            <a:pPr lvl="1"/>
            <a:r>
              <a:rPr lang="en-US" dirty="0"/>
              <a:t>Which country is the most “weather-sensitive”?</a:t>
            </a:r>
          </a:p>
          <a:p>
            <a:pPr lvl="1"/>
            <a:endParaRPr lang="en-US" dirty="0"/>
          </a:p>
        </p:txBody>
      </p:sp>
    </p:spTree>
    <p:extLst>
      <p:ext uri="{BB962C8B-B14F-4D97-AF65-F5344CB8AC3E}">
        <p14:creationId xmlns:p14="http://schemas.microsoft.com/office/powerpoint/2010/main" val="2717384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 I</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Parallelize loading &amp; processing of the data set</a:t>
            </a:r>
          </a:p>
          <a:p>
            <a:pPr lvl="1"/>
            <a:r>
              <a:rPr lang="en-US" dirty="0"/>
              <a:t>So far: loading &amp; initial processing using one core</a:t>
            </a:r>
          </a:p>
          <a:p>
            <a:pPr lvl="1"/>
            <a:r>
              <a:rPr lang="en-US" dirty="0"/>
              <a:t>Split the dataset into separate chunks</a:t>
            </a:r>
          </a:p>
          <a:p>
            <a:pPr lvl="2"/>
            <a:r>
              <a:rPr lang="en-US" dirty="0"/>
              <a:t>Load only a segment (</a:t>
            </a:r>
            <a:r>
              <a:rPr lang="en-US" dirty="0" err="1">
                <a:latin typeface="Courier New" panose="02070309020205020404" pitchFamily="49" charset="0"/>
                <a:cs typeface="Courier New" panose="02070309020205020404" pitchFamily="49" charset="0"/>
              </a:rPr>
              <a:t>total_rows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number_of_processes</a:t>
            </a:r>
            <a:r>
              <a:rPr lang="en-US" dirty="0"/>
              <a:t>)</a:t>
            </a:r>
          </a:p>
          <a:p>
            <a:pPr lvl="2"/>
            <a:r>
              <a:rPr lang="en-US" dirty="0"/>
              <a:t>Pre-process each chunk in a separate process in parallel</a:t>
            </a:r>
          </a:p>
        </p:txBody>
      </p:sp>
    </p:spTree>
    <p:extLst>
      <p:ext uri="{BB962C8B-B14F-4D97-AF65-F5344CB8AC3E}">
        <p14:creationId xmlns:p14="http://schemas.microsoft.com/office/powerpoint/2010/main" val="30868505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 II</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Improve the data analysis</a:t>
            </a:r>
          </a:p>
          <a:p>
            <a:pPr lvl="1"/>
            <a:r>
              <a:rPr lang="en-US" dirty="0"/>
              <a:t>Drop days with only very few tweets (e.g., having at least 10)</a:t>
            </a:r>
          </a:p>
          <a:p>
            <a:pPr lvl="1"/>
            <a:r>
              <a:rPr lang="en-US" dirty="0"/>
              <a:t>Include only such counties, that have at least 20 rainy days</a:t>
            </a:r>
          </a:p>
          <a:p>
            <a:pPr lvl="1"/>
            <a:r>
              <a:rPr lang="en-US" dirty="0"/>
              <a:t>Add a statistical analyses</a:t>
            </a:r>
          </a:p>
          <a:p>
            <a:pPr lvl="2"/>
            <a:r>
              <a:rPr lang="en-US" dirty="0"/>
              <a:t>effect size of difference (e.g., Cohen’s </a:t>
            </a:r>
            <a:r>
              <a:rPr lang="en-US" i="1" dirty="0"/>
              <a:t>d</a:t>
            </a:r>
            <a:r>
              <a:rPr lang="en-US" dirty="0"/>
              <a:t>)</a:t>
            </a:r>
          </a:p>
          <a:p>
            <a:pPr lvl="2"/>
            <a:r>
              <a:rPr lang="en-US" dirty="0"/>
              <a:t>significance testing (e.g., Welch’s </a:t>
            </a:r>
            <a:r>
              <a:rPr lang="en-US" i="1" dirty="0"/>
              <a:t>p</a:t>
            </a:r>
            <a:r>
              <a:rPr lang="en-US" dirty="0"/>
              <a:t>-test)</a:t>
            </a:r>
          </a:p>
          <a:p>
            <a:pPr lvl="1"/>
            <a:r>
              <a:rPr lang="en-US" dirty="0"/>
              <a:t>Only compare days with at least three days rain / no rain in a row</a:t>
            </a:r>
          </a:p>
        </p:txBody>
      </p:sp>
    </p:spTree>
    <p:extLst>
      <p:ext uri="{BB962C8B-B14F-4D97-AF65-F5344CB8AC3E}">
        <p14:creationId xmlns:p14="http://schemas.microsoft.com/office/powerpoint/2010/main" val="25231062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E938-9B22-F36B-C7A4-445683EADF70}"/>
              </a:ext>
            </a:extLst>
          </p:cNvPr>
          <p:cNvSpPr>
            <a:spLocks noGrp="1"/>
          </p:cNvSpPr>
          <p:nvPr>
            <p:ph type="title"/>
          </p:nvPr>
        </p:nvSpPr>
        <p:spPr/>
        <p:txBody>
          <a:bodyPr>
            <a:normAutofit fontScale="90000"/>
          </a:bodyPr>
          <a:lstStyle/>
          <a:p>
            <a:r>
              <a:rPr lang="en-US" dirty="0"/>
              <a:t>Reference for Bonus Exercises</a:t>
            </a:r>
          </a:p>
        </p:txBody>
      </p:sp>
      <p:sp>
        <p:nvSpPr>
          <p:cNvPr id="3" name="Text Placeholder 2">
            <a:extLst>
              <a:ext uri="{FF2B5EF4-FFF2-40B4-BE49-F238E27FC236}">
                <a16:creationId xmlns:a16="http://schemas.microsoft.com/office/drawing/2014/main" id="{D1284C98-F0C3-FEAC-095D-A4C17DA16D50}"/>
              </a:ext>
            </a:extLst>
          </p:cNvPr>
          <p:cNvSpPr>
            <a:spLocks noGrp="1"/>
          </p:cNvSpPr>
          <p:nvPr>
            <p:ph type="body" idx="1"/>
          </p:nvPr>
        </p:nvSpPr>
        <p:spPr/>
        <p:txBody>
          <a:bodyPr/>
          <a:lstStyle/>
          <a:p>
            <a:r>
              <a:rPr lang="en-US" dirty="0"/>
              <a:t>All bonus exercises are implemented and part of the course repository</a:t>
            </a:r>
          </a:p>
          <a:p>
            <a:pPr lvl="1"/>
            <a:r>
              <a:rPr lang="en-US" dirty="0"/>
              <a:t>Try solving each task on your own</a:t>
            </a:r>
          </a:p>
          <a:p>
            <a:pPr lvl="1"/>
            <a:r>
              <a:rPr lang="en-US" dirty="0"/>
              <a:t>Compare your solution with the reference file</a:t>
            </a:r>
            <a:br>
              <a:rPr lang="en-US" dirty="0"/>
            </a:br>
            <a:r>
              <a:rPr lang="en-US" dirty="0">
                <a:latin typeface="Courier New" panose="02070309020205020404" pitchFamily="49" charset="0"/>
                <a:cs typeface="Courier New" panose="02070309020205020404" pitchFamily="49" charset="0"/>
              </a:rPr>
              <a:t>Chapter 4/</a:t>
            </a:r>
            <a:r>
              <a:rPr lang="en-US" dirty="0" err="1">
                <a:latin typeface="Courier New" panose="02070309020205020404" pitchFamily="49" charset="0"/>
                <a:cs typeface="Courier New" panose="02070309020205020404" pitchFamily="49" charset="0"/>
              </a:rPr>
              <a:t>global_precipitation_sentiment.py</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33731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sp>
        <p:nvSpPr>
          <p:cNvPr id="4" name="TextBox 3">
            <a:extLst>
              <a:ext uri="{FF2B5EF4-FFF2-40B4-BE49-F238E27FC236}">
                <a16:creationId xmlns:a16="http://schemas.microsoft.com/office/drawing/2014/main" id="{F150EB97-96BB-2693-1973-8BBEBFCE2C70}"/>
              </a:ext>
            </a:extLst>
          </p:cNvPr>
          <p:cNvSpPr txBox="1"/>
          <p:nvPr/>
        </p:nvSpPr>
        <p:spPr>
          <a:xfrm>
            <a:off x="5708341" y="2980051"/>
            <a:ext cx="1476366"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TODO: Screenshot</a:t>
            </a:r>
          </a:p>
        </p:txBody>
      </p:sp>
      <p:pic>
        <p:nvPicPr>
          <p:cNvPr id="6" name="Picture 5">
            <a:extLst>
              <a:ext uri="{FF2B5EF4-FFF2-40B4-BE49-F238E27FC236}">
                <a16:creationId xmlns:a16="http://schemas.microsoft.com/office/drawing/2014/main" id="{606E05EF-3F0E-8A7C-C7DE-7419048B78FA}"/>
              </a:ext>
            </a:extLst>
          </p:cNvPr>
          <p:cNvPicPr>
            <a:picLocks noChangeAspect="1"/>
          </p:cNvPicPr>
          <p:nvPr/>
        </p:nvPicPr>
        <p:blipFill>
          <a:blip r:embed="rId4"/>
          <a:stretch>
            <a:fillRect/>
          </a:stretch>
        </p:blipFill>
        <p:spPr>
          <a:xfrm rot="619255">
            <a:off x="4536090" y="2126725"/>
            <a:ext cx="4918140"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76533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4</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Optimization is complex</a:t>
            </a:r>
          </a:p>
          <a:p>
            <a:pPr lvl="1"/>
            <a:r>
              <a:rPr lang="en-US" dirty="0"/>
              <a:t>Trade-off between code engineering and runtime</a:t>
            </a:r>
          </a:p>
          <a:p>
            <a:pPr lvl="1"/>
            <a:r>
              <a:rPr lang="en-US" b="1" dirty="0"/>
              <a:t>But: necessary to leverage a HPC!</a:t>
            </a:r>
          </a:p>
          <a:p>
            <a:pPr lvl="1"/>
            <a:endParaRPr lang="en-US" dirty="0"/>
          </a:p>
          <a:p>
            <a:r>
              <a:rPr lang="en-US" dirty="0"/>
              <a:t>No off-the-shelf solution</a:t>
            </a:r>
          </a:p>
          <a:p>
            <a:pPr lvl="1"/>
            <a:r>
              <a:rPr lang="en-US" dirty="0"/>
              <a:t>Reducing I/O (loading data) &amp; inspecting redundancies</a:t>
            </a:r>
            <a:br>
              <a:rPr lang="en-US" dirty="0"/>
            </a:br>
            <a:r>
              <a:rPr lang="en-US" dirty="0"/>
              <a:t>is always a good idea</a:t>
            </a:r>
          </a:p>
          <a:p>
            <a:pPr lvl="1"/>
            <a:r>
              <a:rPr lang="en-US" dirty="0"/>
              <a:t>Understanding the concept of </a:t>
            </a:r>
            <a:r>
              <a:rPr lang="en-US" b="1" dirty="0"/>
              <a:t>parallelization</a:t>
            </a:r>
            <a:br>
              <a:rPr lang="en-US" dirty="0"/>
            </a:br>
            <a:r>
              <a:rPr lang="en-US" dirty="0"/>
              <a:t>(and looking for opportunities to use it) is worthwhile</a:t>
            </a:r>
          </a:p>
        </p:txBody>
      </p:sp>
    </p:spTree>
    <p:extLst>
      <p:ext uri="{BB962C8B-B14F-4D97-AF65-F5344CB8AC3E}">
        <p14:creationId xmlns:p14="http://schemas.microsoft.com/office/powerpoint/2010/main" val="767465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AF8F-96AD-CBBE-25B8-E2A33EA25926}"/>
              </a:ext>
            </a:extLst>
          </p:cNvPr>
          <p:cNvSpPr>
            <a:spLocks noGrp="1"/>
          </p:cNvSpPr>
          <p:nvPr>
            <p:ph type="title"/>
          </p:nvPr>
        </p:nvSpPr>
        <p:spPr/>
        <p:txBody>
          <a:bodyPr>
            <a:normAutofit fontScale="90000"/>
          </a:bodyPr>
          <a:lstStyle/>
          <a:p>
            <a:r>
              <a:rPr lang="en-US" dirty="0"/>
              <a:t>Workshop Ad</a:t>
            </a:r>
          </a:p>
        </p:txBody>
      </p:sp>
      <p:sp>
        <p:nvSpPr>
          <p:cNvPr id="3" name="Text Placeholder 2">
            <a:extLst>
              <a:ext uri="{FF2B5EF4-FFF2-40B4-BE49-F238E27FC236}">
                <a16:creationId xmlns:a16="http://schemas.microsoft.com/office/drawing/2014/main" id="{A870074C-8E83-4373-438A-99B33AE0D935}"/>
              </a:ext>
            </a:extLst>
          </p:cNvPr>
          <p:cNvSpPr>
            <a:spLocks noGrp="1"/>
          </p:cNvSpPr>
          <p:nvPr>
            <p:ph type="body" idx="1"/>
          </p:nvPr>
        </p:nvSpPr>
        <p:spPr/>
        <p:txBody>
          <a:bodyPr>
            <a:normAutofit fontScale="85000" lnSpcReduction="10000"/>
          </a:bodyPr>
          <a:lstStyle/>
          <a:p>
            <a:r>
              <a:rPr lang="en-US" dirty="0"/>
              <a:t> Topics Covered:</a:t>
            </a:r>
          </a:p>
          <a:p>
            <a:pPr lvl="1"/>
            <a:r>
              <a:rPr lang="en-US" dirty="0"/>
              <a:t>Fundamentals of High-Performance Computing, with a focus on FASRC</a:t>
            </a:r>
          </a:p>
          <a:p>
            <a:pPr lvl="1"/>
            <a:r>
              <a:rPr lang="en-US" dirty="0"/>
              <a:t>Foundations of Data Science</a:t>
            </a:r>
          </a:p>
          <a:p>
            <a:pPr lvl="1"/>
            <a:r>
              <a:rPr lang="en-US" dirty="0"/>
              <a:t>Big Data Concepts using Python</a:t>
            </a:r>
          </a:p>
          <a:p>
            <a:pPr lvl="1"/>
            <a:r>
              <a:rPr lang="en-US" dirty="0"/>
              <a:t>Practical application: large social media data set</a:t>
            </a:r>
          </a:p>
          <a:p>
            <a:pPr marL="596900" lvl="1" indent="0">
              <a:buNone/>
            </a:pPr>
            <a:endParaRPr lang="en-US" dirty="0"/>
          </a:p>
          <a:p>
            <a:r>
              <a:rPr lang="en-US" dirty="0"/>
              <a:t>Learning Objectives:</a:t>
            </a:r>
          </a:p>
          <a:p>
            <a:pPr lvl="1"/>
            <a:r>
              <a:rPr lang="en-US" dirty="0"/>
              <a:t>Learn how to analyze large data sets using Python and FASRC</a:t>
            </a:r>
          </a:p>
          <a:p>
            <a:pPr lvl="1"/>
            <a:r>
              <a:rPr lang="en-US" dirty="0"/>
              <a:t>Various tools and techniques of Data Science and Big Data computation</a:t>
            </a:r>
          </a:p>
          <a:p>
            <a:pPr lvl="1"/>
            <a:r>
              <a:rPr lang="en-US" dirty="0"/>
              <a:t>Prepare to work with your own data using the FASRC</a:t>
            </a:r>
          </a:p>
        </p:txBody>
      </p:sp>
    </p:spTree>
    <p:extLst>
      <p:ext uri="{BB962C8B-B14F-4D97-AF65-F5344CB8AC3E}">
        <p14:creationId xmlns:p14="http://schemas.microsoft.com/office/powerpoint/2010/main" val="178989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9D60-9BD6-AEDB-043F-919E9552013D}"/>
              </a:ext>
            </a:extLst>
          </p:cNvPr>
          <p:cNvSpPr>
            <a:spLocks noGrp="1"/>
          </p:cNvSpPr>
          <p:nvPr>
            <p:ph type="title"/>
          </p:nvPr>
        </p:nvSpPr>
        <p:spPr/>
        <p:txBody>
          <a:bodyPr>
            <a:normAutofit fontScale="90000"/>
          </a:bodyPr>
          <a:lstStyle/>
          <a:p>
            <a:r>
              <a:rPr lang="en-US" dirty="0"/>
              <a:t>Open Questions?</a:t>
            </a:r>
          </a:p>
        </p:txBody>
      </p:sp>
      <p:sp>
        <p:nvSpPr>
          <p:cNvPr id="3" name="Text Placeholder 2">
            <a:extLst>
              <a:ext uri="{FF2B5EF4-FFF2-40B4-BE49-F238E27FC236}">
                <a16:creationId xmlns:a16="http://schemas.microsoft.com/office/drawing/2014/main" id="{566F146E-C4C5-96BB-7AE3-EC8C29BA7838}"/>
              </a:ext>
            </a:extLst>
          </p:cNvPr>
          <p:cNvSpPr>
            <a:spLocks noGrp="1"/>
          </p:cNvSpPr>
          <p:nvPr>
            <p:ph type="body" idx="1"/>
          </p:nvPr>
        </p:nvSpPr>
        <p:spPr/>
        <p:txBody>
          <a:bodyPr/>
          <a:lstStyle/>
          <a:p>
            <a:r>
              <a:rPr lang="en-US" dirty="0"/>
              <a:t>Get in touch via mail</a:t>
            </a:r>
          </a:p>
          <a:p>
            <a:pPr lvl="1"/>
            <a:r>
              <a:rPr lang="en-US" dirty="0"/>
              <a:t>Robert Spang:	</a:t>
            </a:r>
            <a:r>
              <a:rPr lang="en-US" dirty="0">
                <a:hlinkClick r:id="rId2"/>
              </a:rPr>
              <a:t>spang@tu-berlin.de</a:t>
            </a:r>
            <a:endParaRPr lang="en-US" dirty="0"/>
          </a:p>
          <a:p>
            <a:pPr lvl="1"/>
            <a:r>
              <a:rPr lang="en-US" dirty="0"/>
              <a:t>Devika Jain:	</a:t>
            </a:r>
            <a:r>
              <a:rPr lang="en-US" dirty="0">
                <a:hlinkClick r:id="rId3"/>
              </a:rPr>
              <a:t>kakkar@fas.harvard.edu</a:t>
            </a:r>
            <a:endParaRPr lang="en-US" dirty="0"/>
          </a:p>
          <a:p>
            <a:pPr lvl="1"/>
            <a:r>
              <a:rPr lang="en-US" dirty="0" err="1"/>
              <a:t>Xiaokang</a:t>
            </a:r>
            <a:r>
              <a:rPr lang="en-US" dirty="0"/>
              <a:t> Fu: 	</a:t>
            </a:r>
            <a:r>
              <a:rPr lang="en-US" dirty="0">
                <a:hlinkClick r:id="rId4"/>
              </a:rPr>
              <a:t>xiaokang_fu@fas.harvard.edu</a:t>
            </a:r>
            <a:endParaRPr lang="en-US" dirty="0"/>
          </a:p>
          <a:p>
            <a:endParaRPr lang="en-US" dirty="0"/>
          </a:p>
          <a:p>
            <a:r>
              <a:rPr lang="en-US" dirty="0"/>
              <a:t>Our office</a:t>
            </a:r>
          </a:p>
          <a:p>
            <a:pPr lvl="1"/>
            <a:r>
              <a:rPr lang="en-US" dirty="0"/>
              <a:t>CGA, K00A, 1737 Cambridge Street</a:t>
            </a:r>
          </a:p>
        </p:txBody>
      </p:sp>
    </p:spTree>
    <p:extLst>
      <p:ext uri="{BB962C8B-B14F-4D97-AF65-F5344CB8AC3E}">
        <p14:creationId xmlns:p14="http://schemas.microsoft.com/office/powerpoint/2010/main" val="35546399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20000"/>
          </a:bodyPr>
          <a:lstStyle/>
          <a:p>
            <a:r>
              <a:rPr lang="en-US" dirty="0"/>
              <a:t>Complex geospatial analysis</a:t>
            </a:r>
          </a:p>
          <a:p>
            <a:pPr lvl="1"/>
            <a:endParaRPr lang="en-US" dirty="0"/>
          </a:p>
          <a:p>
            <a:r>
              <a:rPr lang="en-US" dirty="0"/>
              <a:t>Scale geospatial applications on cluster and cloud computing environments</a:t>
            </a:r>
          </a:p>
          <a:p>
            <a:pPr lvl="1"/>
            <a:endParaRPr lang="en-US" dirty="0"/>
          </a:p>
          <a:p>
            <a:r>
              <a:rPr lang="en-US" dirty="0"/>
              <a:t>Geospatial databases (</a:t>
            </a:r>
            <a:r>
              <a:rPr lang="en-US" dirty="0" err="1"/>
              <a:t>PostGIS</a:t>
            </a:r>
            <a:r>
              <a:rPr lang="en-US" dirty="0"/>
              <a:t>, </a:t>
            </a:r>
            <a:r>
              <a:rPr lang="en-US" dirty="0" err="1"/>
              <a:t>OmniSci</a:t>
            </a:r>
            <a:r>
              <a:rPr lang="en-US" dirty="0"/>
              <a:t>)</a:t>
            </a:r>
          </a:p>
          <a:p>
            <a:pPr lvl="1"/>
            <a:endParaRPr lang="en-US" dirty="0"/>
          </a:p>
          <a:p>
            <a:r>
              <a:rPr lang="en-US" dirty="0"/>
              <a:t>Visualization of large geospatial data using GPU databases </a:t>
            </a:r>
          </a:p>
          <a:p>
            <a:pPr marL="114300" indent="0">
              <a:buNone/>
            </a:pPr>
            <a:endParaRPr lang="en-US" dirty="0"/>
          </a:p>
          <a:p>
            <a:pPr>
              <a:buFont typeface="Wingdings" pitchFamily="2" charset="2"/>
              <a:buChar char="à"/>
            </a:pPr>
            <a:r>
              <a:rPr lang="en-US" sz="2100" dirty="0">
                <a:hlinkClick r:id="rId2"/>
              </a:rPr>
              <a:t>https://gis.harvard.edu/gis-data-science-big-data-workstream-cga</a:t>
            </a:r>
            <a:endParaRPr lang="en-US" sz="2100" dirty="0"/>
          </a:p>
        </p:txBody>
      </p:sp>
    </p:spTree>
    <p:extLst>
      <p:ext uri="{BB962C8B-B14F-4D97-AF65-F5344CB8AC3E}">
        <p14:creationId xmlns:p14="http://schemas.microsoft.com/office/powerpoint/2010/main" val="1337827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AE5-0F42-686A-3457-1300AA4BD940}"/>
              </a:ext>
            </a:extLst>
          </p:cNvPr>
          <p:cNvSpPr>
            <a:spLocks noGrp="1"/>
          </p:cNvSpPr>
          <p:nvPr>
            <p:ph type="title"/>
          </p:nvPr>
        </p:nvSpPr>
        <p:spPr/>
        <p:txBody>
          <a:bodyPr>
            <a:normAutofit fontScale="90000"/>
          </a:bodyPr>
          <a:lstStyle/>
          <a:p>
            <a:r>
              <a:rPr lang="en-US" dirty="0"/>
              <a:t>Feedback</a:t>
            </a:r>
          </a:p>
        </p:txBody>
      </p:sp>
      <p:sp>
        <p:nvSpPr>
          <p:cNvPr id="3" name="Text Placeholder 2">
            <a:extLst>
              <a:ext uri="{FF2B5EF4-FFF2-40B4-BE49-F238E27FC236}">
                <a16:creationId xmlns:a16="http://schemas.microsoft.com/office/drawing/2014/main" id="{37B9E74A-897A-F1FC-77B7-D7B778E02123}"/>
              </a:ext>
            </a:extLst>
          </p:cNvPr>
          <p:cNvSpPr>
            <a:spLocks noGrp="1"/>
          </p:cNvSpPr>
          <p:nvPr>
            <p:ph type="body" idx="1"/>
          </p:nvPr>
        </p:nvSpPr>
        <p:spPr>
          <a:xfrm>
            <a:off x="311700" y="1152475"/>
            <a:ext cx="5311860" cy="3120945"/>
          </a:xfrm>
        </p:spPr>
        <p:txBody>
          <a:bodyPr>
            <a:normAutofit/>
          </a:bodyPr>
          <a:lstStyle/>
          <a:p>
            <a:pPr marL="114300" indent="0">
              <a:buNone/>
            </a:pPr>
            <a:r>
              <a:rPr lang="en-US" dirty="0"/>
              <a:t>Please take a moment to let us know how we could do better and what you liked about today</a:t>
            </a:r>
          </a:p>
          <a:p>
            <a:endParaRPr lang="en-US" dirty="0"/>
          </a:p>
          <a:p>
            <a:endParaRPr lang="en-US" dirty="0"/>
          </a:p>
          <a:p>
            <a:endParaRPr lang="en-US" dirty="0"/>
          </a:p>
          <a:p>
            <a:pPr marL="114300" indent="0">
              <a:buNone/>
            </a:pPr>
            <a:r>
              <a:rPr lang="en-US" sz="2000" dirty="0">
                <a:sym typeface="Wingdings" pitchFamily="2" charset="2"/>
              </a:rPr>
              <a:t> </a:t>
            </a:r>
            <a:r>
              <a:rPr lang="en-US" sz="2000" b="0" i="0" u="sng" dirty="0">
                <a:solidFill>
                  <a:srgbClr val="0563C1"/>
                </a:solidFill>
                <a:effectLst/>
                <a:latin typeface="Calibri" panose="020F0502020204030204" pitchFamily="34" charset="0"/>
                <a:hlinkClick r:id="rId3"/>
              </a:rPr>
              <a:t>https://gis.harvard.edu/workshop-evaluation</a:t>
            </a:r>
            <a:endParaRPr lang="en-US" sz="2000" dirty="0"/>
          </a:p>
        </p:txBody>
      </p:sp>
      <p:pic>
        <p:nvPicPr>
          <p:cNvPr id="5" name="Picture 4">
            <a:extLst>
              <a:ext uri="{FF2B5EF4-FFF2-40B4-BE49-F238E27FC236}">
                <a16:creationId xmlns:a16="http://schemas.microsoft.com/office/drawing/2014/main" id="{4586FB1A-CF30-FC82-6A5B-7D67CD732880}"/>
              </a:ext>
            </a:extLst>
          </p:cNvPr>
          <p:cNvPicPr>
            <a:picLocks noChangeAspect="1"/>
          </p:cNvPicPr>
          <p:nvPr/>
        </p:nvPicPr>
        <p:blipFill rotWithShape="1">
          <a:blip r:embed="rId4"/>
          <a:srcRect l="10754" t="10476" r="10557" b="10623"/>
          <a:stretch/>
        </p:blipFill>
        <p:spPr>
          <a:xfrm>
            <a:off x="6108192" y="1337610"/>
            <a:ext cx="2724108" cy="2731470"/>
          </a:xfrm>
          <a:prstGeom prst="rect">
            <a:avLst/>
          </a:prstGeom>
        </p:spPr>
      </p:pic>
    </p:spTree>
    <p:extLst>
      <p:ext uri="{BB962C8B-B14F-4D97-AF65-F5344CB8AC3E}">
        <p14:creationId xmlns:p14="http://schemas.microsoft.com/office/powerpoint/2010/main" val="40603637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8630</TotalTime>
  <Words>6395</Words>
  <Application>Microsoft Macintosh PowerPoint</Application>
  <PresentationFormat>On-screen Show (16:9)</PresentationFormat>
  <Paragraphs>799</Paragraphs>
  <Slides>83</Slides>
  <Notes>52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Calibri</vt:lpstr>
      <vt:lpstr>Wingdings</vt:lpstr>
      <vt:lpstr>Courier New</vt:lpstr>
      <vt:lpstr>Arial</vt:lpstr>
      <vt:lpstr>Montserrat</vt:lpstr>
      <vt:lpstr>Roboto Mono</vt:lpstr>
      <vt:lpstr>Simple Light</vt:lpstr>
      <vt:lpstr>PowerPoint Presentation</vt:lpstr>
      <vt:lpstr>Agenda</vt:lpstr>
      <vt:lpstr>Files &amp; Data for the Workshop</vt:lpstr>
      <vt:lpstr>PowerPoint Presentation</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Summary of Chapter 1</vt:lpstr>
      <vt:lpstr>PowerPoint Presentation</vt:lpstr>
      <vt:lpstr>PowerPoint Presentation</vt:lpstr>
      <vt:lpstr>The Data Set</vt:lpstr>
      <vt:lpstr>TSGI: Statistics</vt:lpstr>
      <vt:lpstr>The Data Set</vt:lpstr>
      <vt:lpstr>The Case Study</vt:lpstr>
      <vt:lpstr>The Case Study</vt:lpstr>
      <vt:lpstr>Precipitation Data</vt:lpstr>
      <vt:lpstr>Precipitation Data: CPC 0.5x0.5 Global Daily</vt:lpstr>
      <vt:lpstr>Precipitation Data: CPC 0.5x0.5 Global Daily</vt:lpstr>
      <vt:lpstr>Precipitation Data: CPC 0.5x0.5 Global Daily</vt:lpstr>
      <vt:lpstr>Precipitation Data: CPC 0.5x0.5 Global Daily</vt:lpstr>
      <vt:lpstr>PowerPoint Presentation</vt:lpstr>
      <vt:lpstr>Case Study Data</vt:lpstr>
      <vt:lpstr>Join Table Needed</vt:lpstr>
      <vt:lpstr>Join Table Needed</vt:lpstr>
      <vt:lpstr>Join Table Needed</vt:lpstr>
      <vt:lpstr>Join Table</vt:lpstr>
      <vt:lpstr>Case Study Data</vt:lpstr>
      <vt:lpstr>Case Study Data</vt:lpstr>
      <vt:lpstr>How to work with big data sets?</vt:lpstr>
      <vt:lpstr>Toy Example &amp; Scaling</vt:lpstr>
      <vt:lpstr>Toy Example &amp; Scaling</vt:lpstr>
      <vt:lpstr>Exercise - Develop a Toy Example I</vt:lpstr>
      <vt:lpstr>Exercise - Develop a Toy Example II</vt:lpstr>
      <vt:lpstr>Exercise</vt:lpstr>
      <vt:lpstr>Summary of Chapter 2</vt:lpstr>
      <vt:lpstr>PowerPoint Presentation</vt:lpstr>
      <vt:lpstr>PowerPoint Presentation</vt:lpstr>
      <vt:lpstr>Environment Differences: Local vs. HPC</vt:lpstr>
      <vt:lpstr>Copy your Script to the FASRC</vt:lpstr>
      <vt:lpstr>Feedback &amp; Output</vt:lpstr>
      <vt:lpstr>SLURM’s sbatch Jobs</vt:lpstr>
      <vt:lpstr>SLURM’s sbatch Jobs</vt:lpstr>
      <vt:lpstr>Monitoring</vt:lpstr>
      <vt:lpstr>Exercise I</vt:lpstr>
      <vt:lpstr>Exercise II</vt:lpstr>
      <vt:lpstr>Exercise</vt:lpstr>
      <vt:lpstr>Summary of Chapter 3</vt:lpstr>
      <vt:lpstr>PowerPoint Presentation</vt:lpstr>
      <vt:lpstr>PowerPoint Presentation</vt:lpstr>
      <vt:lpstr>Compare Runtime: Local vs. FASRC</vt:lpstr>
      <vt:lpstr>Environment Differences: Local vs. HPC</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Exercise I</vt:lpstr>
      <vt:lpstr>Exercise II</vt:lpstr>
      <vt:lpstr>Bonus Exercise I</vt:lpstr>
      <vt:lpstr>Bonus Exercise II</vt:lpstr>
      <vt:lpstr>Reference for Bonus Exercises</vt:lpstr>
      <vt:lpstr>Exercise</vt:lpstr>
      <vt:lpstr>Summary of Chapter 4</vt:lpstr>
      <vt:lpstr>PowerPoint Presentation</vt:lpstr>
      <vt:lpstr>PowerPoint Presentation</vt:lpstr>
      <vt:lpstr>Workshop Ad</vt:lpstr>
      <vt:lpstr>Open Questions?</vt:lpstr>
      <vt:lpstr>Inspirations: CGA’s Big Data Projects</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121</cp:revision>
  <dcterms:modified xsi:type="dcterms:W3CDTF">2023-10-01T01:17:50Z</dcterms:modified>
</cp:coreProperties>
</file>